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ppt/notesSlides/notesSlide18.xml" ContentType="application/vnd.openxmlformats-officedocument.presentationml.notesSl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9.xml" ContentType="application/vnd.openxmlformats-officedocument.presentationml.notesSlid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0.xml" ContentType="application/vnd.openxmlformats-officedocument.presentationml.notesSlid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0"/>
  </p:notesMasterIdLst>
  <p:sldIdLst>
    <p:sldId id="463" r:id="rId2"/>
    <p:sldId id="285" r:id="rId3"/>
    <p:sldId id="287" r:id="rId4"/>
    <p:sldId id="426" r:id="rId5"/>
    <p:sldId id="427" r:id="rId6"/>
    <p:sldId id="431" r:id="rId7"/>
    <p:sldId id="429" r:id="rId8"/>
    <p:sldId id="462" r:id="rId9"/>
    <p:sldId id="430" r:id="rId10"/>
    <p:sldId id="423" r:id="rId11"/>
    <p:sldId id="434" r:id="rId12"/>
    <p:sldId id="441" r:id="rId13"/>
    <p:sldId id="443" r:id="rId14"/>
    <p:sldId id="464" r:id="rId15"/>
    <p:sldId id="445" r:id="rId16"/>
    <p:sldId id="446" r:id="rId17"/>
    <p:sldId id="465" r:id="rId18"/>
    <p:sldId id="466" r:id="rId19"/>
    <p:sldId id="467" r:id="rId20"/>
    <p:sldId id="468" r:id="rId21"/>
    <p:sldId id="469" r:id="rId22"/>
    <p:sldId id="470" r:id="rId23"/>
    <p:sldId id="447" r:id="rId24"/>
    <p:sldId id="449" r:id="rId25"/>
    <p:sldId id="471" r:id="rId26"/>
    <p:sldId id="472" r:id="rId27"/>
    <p:sldId id="473" r:id="rId28"/>
    <p:sldId id="474" r:id="rId29"/>
    <p:sldId id="453" r:id="rId30"/>
    <p:sldId id="475" r:id="rId31"/>
    <p:sldId id="456" r:id="rId32"/>
    <p:sldId id="476" r:id="rId33"/>
    <p:sldId id="288" r:id="rId34"/>
    <p:sldId id="459" r:id="rId35"/>
    <p:sldId id="460" r:id="rId36"/>
    <p:sldId id="461" r:id="rId37"/>
    <p:sldId id="477" r:id="rId38"/>
    <p:sldId id="294" r:id="rId39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79"/>
    <p:restoredTop sz="95226" autoAdjust="0"/>
  </p:normalViewPr>
  <p:slideViewPr>
    <p:cSldViewPr snapToGrid="0" snapToObjects="1">
      <p:cViewPr>
        <p:scale>
          <a:sx n="100" d="100"/>
          <a:sy n="100" d="100"/>
        </p:scale>
        <p:origin x="106" y="-6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https://cdmsmithonline.sharepoint.com/sites/Extranet/Projects/001-251260/Internal/01_Zesp&#243;&#322;/0_CDM/001_PROJEKTY%20IIaPGW/Roz_3_Charakterystyka/Dane%20&#378;r&#243;d&#322;owe/Wykresy.xlsb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2679775952458194E-2"/>
          <c:y val="5.3380071706363642E-2"/>
          <c:w val="0.52914628897181182"/>
          <c:h val="0.92969848493245721"/>
        </c:manualLayout>
      </c:layout>
      <c:pieChart>
        <c:varyColors val="1"/>
        <c:ser>
          <c:idx val="1"/>
          <c:order val="0"/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0227-4CE9-8F32-0C51E0D98C41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0227-4CE9-8F32-0C51E0D98C41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5-0227-4CE9-8F32-0C51E0D98C41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6-0227-4CE9-8F32-0C51E0D98C41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64,5%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227-4CE9-8F32-0C51E0D98C4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7,1%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0227-4CE9-8F32-0C51E0D98C4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27,3%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0227-4CE9-8F32-0C51E0D98C4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1,1%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0227-4CE9-8F32-0C51E0D98C41}"/>
                </c:ext>
              </c:extLst>
            </c:dLbl>
            <c:spPr>
              <a:solidFill>
                <a:sysClr val="windowText" lastClr="000000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Wisła!$L$3:$L$6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IIaPGWCLC!$F$36:$I$36</c:f>
              <c:numCache>
                <c:formatCode>0.0</c:formatCode>
                <c:ptCount val="4"/>
                <c:pt idx="0">
                  <c:v>64.5</c:v>
                </c:pt>
                <c:pt idx="1">
                  <c:v>7.1</c:v>
                </c:pt>
                <c:pt idx="2">
                  <c:v>27.3</c:v>
                </c:pt>
                <c:pt idx="3">
                  <c:v>1.1000000000000085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227-4CE9-8F32-0C51E0D98C41}"/>
            </c:ext>
          </c:extLst>
        </c:ser>
        <c:ser>
          <c:idx val="0"/>
          <c:order val="1"/>
          <c:tx>
            <c:strRef>
              <c:f>IIaPGWCLC!$F$15:$I$15</c:f>
              <c:strCache>
                <c:ptCount val="4"/>
                <c:pt idx="0">
                  <c:v>Udz_rol%</c:v>
                </c:pt>
                <c:pt idx="1">
                  <c:v>Udz_pow_antrop%</c:v>
                </c:pt>
                <c:pt idx="2">
                  <c:v>Udz_les%</c:v>
                </c:pt>
                <c:pt idx="3">
                  <c:v>Udz_poz%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0227-4CE9-8F32-0C51E0D98C41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0227-4CE9-8F32-0C51E0D98C41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0227-4CE9-8F32-0C51E0D98C4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0227-4CE9-8F32-0C51E0D98C41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b="1"/>
                      <a:t>54,1%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0227-4CE9-8F32-0C51E0D98C4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="1"/>
                      <a:t>1,9%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0227-4CE9-8F32-0C51E0D98C4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="1"/>
                      <a:t>38,8%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0227-4CE9-8F32-0C51E0D98C4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b="1"/>
                      <a:t>5,2%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0227-4CE9-8F32-0C51E0D98C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Wisła!$L$3:$L$6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IIaPGWCLC!$F$32:$I$32</c:f>
              <c:numCache>
                <c:formatCode>0.0</c:formatCode>
                <c:ptCount val="4"/>
                <c:pt idx="0">
                  <c:v>54.120258518009599</c:v>
                </c:pt>
                <c:pt idx="1">
                  <c:v>1.8690631138853311</c:v>
                </c:pt>
                <c:pt idx="2">
                  <c:v>38.794342156595341</c:v>
                </c:pt>
                <c:pt idx="3">
                  <c:v>5.2163362115097271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227-4CE9-8F32-0C51E0D98C4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10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10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 rtl="0">
              <a:defRPr sz="10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ayout>
        <c:manualLayout>
          <c:xMode val="edge"/>
          <c:yMode val="edge"/>
          <c:x val="0.54314025171194869"/>
          <c:y val="5.3470966478020444E-2"/>
          <c:w val="0.45213191579676665"/>
          <c:h val="0.94652903352197959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6"/>
            </a:solidFill>
          </c:spPr>
          <c:dPt>
            <c:idx val="0"/>
            <c:bubble3D val="0"/>
            <c:explosion val="4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758-4CB8-9119-D0CBFD190CEA}"/>
              </c:ext>
            </c:extLst>
          </c:dPt>
          <c:dPt>
            <c:idx val="1"/>
            <c:bubble3D val="0"/>
            <c:explosion val="11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758-4CB8-9119-D0CBFD190CEA}"/>
              </c:ext>
            </c:extLst>
          </c:dPt>
          <c:dPt>
            <c:idx val="2"/>
            <c:bubble3D val="0"/>
            <c:explosion val="12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758-4CB8-9119-D0CBFD190CEA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ŚrodkowaWisla!$D$28:$F$28</c:f>
              <c:strCache>
                <c:ptCount val="3"/>
                <c:pt idx="0">
                  <c:v>NAT</c:v>
                </c:pt>
                <c:pt idx="1">
                  <c:v>SCW</c:v>
                </c:pt>
                <c:pt idx="2">
                  <c:v>SZCW</c:v>
                </c:pt>
              </c:strCache>
            </c:strRef>
          </c:cat>
          <c:val>
            <c:numRef>
              <c:f>ŚrodkowaWisla!$D$30:$F$30</c:f>
              <c:numCache>
                <c:formatCode>0%</c:formatCode>
                <c:ptCount val="3"/>
                <c:pt idx="0">
                  <c:v>0.87939698492462315</c:v>
                </c:pt>
                <c:pt idx="1">
                  <c:v>1.0050251256281407E-2</c:v>
                </c:pt>
                <c:pt idx="2">
                  <c:v>0.11055276381909548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758-4CB8-9119-D0CBFD190CE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162311566088549"/>
          <c:y val="0.40595982793817442"/>
          <c:w val="0.1832818065226835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tx1"/>
            </a:solidFill>
          </c:spPr>
          <c:dPt>
            <c:idx val="0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E76-48E3-AB49-5ED20C952E0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ŚrodkowaWisla!$G$28</c:f>
              <c:strCache>
                <c:ptCount val="1"/>
                <c:pt idx="0">
                  <c:v>SZCW</c:v>
                </c:pt>
              </c:strCache>
            </c:strRef>
          </c:cat>
          <c:val>
            <c:numRef>
              <c:f>ŚrodkowaWisla!$G$30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76-48E3-AB49-5ED20C952E0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465577600205257"/>
          <c:y val="0.40595982793817442"/>
          <c:w val="0.22024934423074979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tx1"/>
            </a:solidFill>
          </c:spPr>
          <c:explosion val="7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40B-41F6-A456-F7D1DB609547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40B-41F6-A456-F7D1DB609547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ŚrodkowaWisla!$H$28:$I$28</c:f>
              <c:strCache>
                <c:ptCount val="2"/>
                <c:pt idx="0">
                  <c:v>NAT</c:v>
                </c:pt>
                <c:pt idx="1">
                  <c:v>SZCW</c:v>
                </c:pt>
              </c:strCache>
            </c:strRef>
          </c:cat>
          <c:val>
            <c:numRef>
              <c:f>ŚrodkowaWisla!$H$30:$I$30</c:f>
              <c:numCache>
                <c:formatCode>0%</c:formatCode>
                <c:ptCount val="2"/>
                <c:pt idx="0">
                  <c:v>0.95238095238095233</c:v>
                </c:pt>
                <c:pt idx="1">
                  <c:v>4.7619047619047616E-2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40B-41F6-A456-F7D1DB60954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323057083151879"/>
          <c:y val="0.40595982793817442"/>
          <c:w val="0.21167454940128352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6300326429147337E-2"/>
          <c:y val="3.4461622175276867E-2"/>
          <c:w val="0.54789052074061817"/>
          <c:h val="0.93933951930403858"/>
        </c:manualLayout>
      </c:layout>
      <c:pieChart>
        <c:varyColors val="1"/>
        <c:ser>
          <c:idx val="0"/>
          <c:order val="0"/>
          <c:spPr>
            <a:ln w="1270">
              <a:solidFill>
                <a:schemeClr val="tx1">
                  <a:lumMod val="75000"/>
                  <a:lumOff val="25000"/>
                </a:schemeClr>
              </a:solidFill>
            </a:ln>
          </c:spPr>
          <c:dPt>
            <c:idx val="0"/>
            <c:bubble3D val="0"/>
            <c:spPr>
              <a:solidFill>
                <a:srgbClr val="FFC000">
                  <a:lumMod val="50000"/>
                </a:srgbClr>
              </a:solidFill>
              <a:ln w="1270"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603-4484-8996-8A939898DADC}"/>
              </c:ext>
            </c:extLst>
          </c:dPt>
          <c:dPt>
            <c:idx val="1"/>
            <c:bubble3D val="0"/>
            <c:spPr>
              <a:solidFill>
                <a:sysClr val="windowText" lastClr="000000"/>
              </a:solidFill>
              <a:ln w="1270"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603-4484-8996-8A939898DADC}"/>
              </c:ext>
            </c:extLst>
          </c:dPt>
          <c:dPt>
            <c:idx val="2"/>
            <c:bubble3D val="0"/>
            <c:spPr>
              <a:solidFill>
                <a:srgbClr val="70AD47"/>
              </a:solidFill>
              <a:ln w="1270"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603-4484-8996-8A939898DADC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270"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603-4484-8996-8A939898DAD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65%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603-4484-8996-8A939898DAD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6%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0603-4484-8996-8A939898DAD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26%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0603-4484-8996-8A939898DAD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3%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0603-4484-8996-8A939898DADC}"/>
                </c:ext>
              </c:extLst>
            </c:dLbl>
            <c:spPr>
              <a:solidFill>
                <a:sysClr val="windowText" lastClr="000000">
                  <a:alpha val="50000"/>
                </a:sys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Odra!$J$9:$J$12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IIaPGWCLC!$F$38:$I$38</c:f>
              <c:numCache>
                <c:formatCode>0.0</c:formatCode>
                <c:ptCount val="4"/>
                <c:pt idx="0">
                  <c:v>65.163182985956411</c:v>
                </c:pt>
                <c:pt idx="1">
                  <c:v>6.1929639417150693</c:v>
                </c:pt>
                <c:pt idx="2">
                  <c:v>26.199718112184222</c:v>
                </c:pt>
                <c:pt idx="3">
                  <c:v>2.4441349601443108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603-4484-8996-8A939898DADC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solidFill>
          <a:schemeClr val="bg1"/>
        </a:solidFill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216180410244477"/>
          <c:y val="4.4975085240994105E-2"/>
          <c:w val="0.42783790555765727"/>
          <c:h val="0.955025000813236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6"/>
            </a:solidFill>
          </c:spPr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D7C-4793-84E0-62690E8C6FD5}"/>
              </c:ext>
            </c:extLst>
          </c:dPt>
          <c:dPt>
            <c:idx val="1"/>
            <c:bubble3D val="0"/>
            <c:explosion val="8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D7C-4793-84E0-62690E8C6FD5}"/>
              </c:ext>
            </c:extLst>
          </c:dPt>
          <c:dPt>
            <c:idx val="2"/>
            <c:bubble3D val="0"/>
            <c:explosion val="5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D7C-4793-84E0-62690E8C6FD5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Warta!$D$28:$F$28</c:f>
              <c:strCache>
                <c:ptCount val="3"/>
                <c:pt idx="0">
                  <c:v>NAT</c:v>
                </c:pt>
                <c:pt idx="1">
                  <c:v>SCW</c:v>
                </c:pt>
                <c:pt idx="2">
                  <c:v>SZCW</c:v>
                </c:pt>
              </c:strCache>
            </c:strRef>
          </c:cat>
          <c:val>
            <c:numRef>
              <c:f>Warta!$D$30:$F$30</c:f>
              <c:numCache>
                <c:formatCode>0%</c:formatCode>
                <c:ptCount val="3"/>
                <c:pt idx="0">
                  <c:v>0.59139784946236562</c:v>
                </c:pt>
                <c:pt idx="1">
                  <c:v>1.7921146953405017E-2</c:v>
                </c:pt>
                <c:pt idx="2">
                  <c:v>0.39068100358422941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D7C-4793-84E0-62690E8C6FD5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64658553662933"/>
          <c:y val="0.40595982793817442"/>
          <c:w val="0.19843915557015124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tx1"/>
            </a:solidFill>
          </c:spPr>
          <c:dPt>
            <c:idx val="0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E76-48E3-AB49-5ED20C952E0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ŚrodkowaWisla!$G$28</c:f>
              <c:strCache>
                <c:ptCount val="1"/>
                <c:pt idx="0">
                  <c:v>SZCW</c:v>
                </c:pt>
              </c:strCache>
            </c:strRef>
          </c:cat>
          <c:val>
            <c:numRef>
              <c:f>ŚrodkowaWisla!$G$30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76-48E3-AB49-5ED20C952E0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465577600205257"/>
          <c:y val="0.40595982793817442"/>
          <c:w val="0.22024934423074979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6"/>
            </a:solidFill>
          </c:spPr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232-4907-9B19-416665E64E43}"/>
              </c:ext>
            </c:extLst>
          </c:dPt>
          <c:dPt>
            <c:idx val="1"/>
            <c:bubble3D val="0"/>
            <c:explosion val="11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232-4907-9B19-416665E64E43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Warta!$H$28:$I$28</c:f>
              <c:strCache>
                <c:ptCount val="2"/>
                <c:pt idx="0">
                  <c:v>NAT</c:v>
                </c:pt>
                <c:pt idx="1">
                  <c:v>SZCW</c:v>
                </c:pt>
              </c:strCache>
            </c:strRef>
          </c:cat>
          <c:val>
            <c:numRef>
              <c:f>Warta!$H$30:$I$30</c:f>
              <c:numCache>
                <c:formatCode>0%</c:formatCode>
                <c:ptCount val="2"/>
                <c:pt idx="0">
                  <c:v>0.75</c:v>
                </c:pt>
                <c:pt idx="1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32-4907-9B19-416665E64E4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751796824625195"/>
          <c:y val="0.40595982793817442"/>
          <c:w val="0.20738715198655039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07A917-6777-4565-8A4A-1223AF660D91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AAF91E3E-A41C-480B-A5D0-F09ADC248B8A}">
      <dgm:prSet phldrT="[Tekst]"/>
      <dgm:spPr>
        <a:solidFill>
          <a:schemeClr val="accent6"/>
        </a:solidFill>
      </dgm:spPr>
      <dgm:t>
        <a:bodyPr/>
        <a:lstStyle/>
        <a:p>
          <a:r>
            <a:rPr lang="pl-PL" dirty="0"/>
            <a:t> </a:t>
          </a:r>
        </a:p>
      </dgm:t>
    </dgm:pt>
    <dgm:pt modelId="{04F5531D-4539-496E-A94A-65EB63B2F4DE}" type="parTrans" cxnId="{2F1C6797-AD3E-4D6E-B906-92CDA99C01A5}">
      <dgm:prSet/>
      <dgm:spPr/>
      <dgm:t>
        <a:bodyPr/>
        <a:lstStyle/>
        <a:p>
          <a:endParaRPr lang="pl-PL"/>
        </a:p>
      </dgm:t>
    </dgm:pt>
    <dgm:pt modelId="{1D3C1280-81F2-41DB-8CA3-617D66E40289}" type="sibTrans" cxnId="{2F1C6797-AD3E-4D6E-B906-92CDA99C01A5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66E4ADF5-12B4-429E-B7E5-8F6526500B61}">
      <dgm:prSet phldrT="[Tekst]"/>
      <dgm:spPr>
        <a:solidFill>
          <a:schemeClr val="accent4"/>
        </a:solidFill>
      </dgm:spPr>
      <dgm:t>
        <a:bodyPr/>
        <a:lstStyle/>
        <a:p>
          <a:pPr>
            <a:buClr>
              <a:srgbClr val="003399"/>
            </a:buClr>
            <a:buFont typeface="Wingdings" panose="05000000000000000000" pitchFamily="2" charset="2"/>
            <a:buChar char="Ø"/>
          </a:pPr>
          <a:endParaRPr lang="pl-PL" dirty="0"/>
        </a:p>
      </dgm:t>
    </dgm:pt>
    <dgm:pt modelId="{469E5F7A-1257-4511-A36D-161CE1E3D63E}" type="parTrans" cxnId="{47C7CE50-164E-4BC0-BA17-0F5AF04DDD62}">
      <dgm:prSet/>
      <dgm:spPr/>
      <dgm:t>
        <a:bodyPr/>
        <a:lstStyle/>
        <a:p>
          <a:endParaRPr lang="pl-PL"/>
        </a:p>
      </dgm:t>
    </dgm:pt>
    <dgm:pt modelId="{370C937C-8089-4003-AE6D-E3F8B9C96B40}" type="sibTrans" cxnId="{47C7CE50-164E-4BC0-BA17-0F5AF04DDD62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61AE0BEE-3CCB-4155-9F9B-C41CA5E15936}">
      <dgm:prSet phldrT="[Teks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dirty="0"/>
            <a:t> </a:t>
          </a:r>
        </a:p>
      </dgm:t>
    </dgm:pt>
    <dgm:pt modelId="{9C0DB3B5-25BC-4A3D-B46D-EE62CB1FE63A}" type="sibTrans" cxnId="{7F0A5DDD-7890-41E9-8321-AFB04D5F90DF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88B6EDD1-A3C2-436B-9CF9-51E0AA5633E9}" type="parTrans" cxnId="{7F0A5DDD-7890-41E9-8321-AFB04D5F90DF}">
      <dgm:prSet/>
      <dgm:spPr/>
      <dgm:t>
        <a:bodyPr/>
        <a:lstStyle/>
        <a:p>
          <a:endParaRPr lang="pl-PL"/>
        </a:p>
      </dgm:t>
    </dgm:pt>
    <dgm:pt modelId="{707DC8D9-F878-4091-A8F2-A0F383D8F17A}" type="pres">
      <dgm:prSet presAssocID="{9107A917-6777-4565-8A4A-1223AF660D91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DD6BDCE-309D-4407-B81E-86791682AF37}" type="pres">
      <dgm:prSet presAssocID="{AAF91E3E-A41C-480B-A5D0-F09ADC248B8A}" presName="gear1" presStyleLbl="node1" presStyleIdx="0" presStyleCnt="3" custLinFactNeighborX="1867" custLinFactNeighborY="0">
        <dgm:presLayoutVars>
          <dgm:chMax val="1"/>
          <dgm:bulletEnabled val="1"/>
        </dgm:presLayoutVars>
      </dgm:prSet>
      <dgm:spPr/>
    </dgm:pt>
    <dgm:pt modelId="{85445CD4-7CEE-44B3-B306-C5E63D57E31A}" type="pres">
      <dgm:prSet presAssocID="{AAF91E3E-A41C-480B-A5D0-F09ADC248B8A}" presName="gear1srcNode" presStyleLbl="node1" presStyleIdx="0" presStyleCnt="3"/>
      <dgm:spPr/>
    </dgm:pt>
    <dgm:pt modelId="{0D9FE6C0-3E23-40A5-A811-29B9BCB9FD4B}" type="pres">
      <dgm:prSet presAssocID="{AAF91E3E-A41C-480B-A5D0-F09ADC248B8A}" presName="gear1dstNode" presStyleLbl="node1" presStyleIdx="0" presStyleCnt="3"/>
      <dgm:spPr/>
    </dgm:pt>
    <dgm:pt modelId="{8E51BA6C-F828-42D9-900B-94832CCD1D88}" type="pres">
      <dgm:prSet presAssocID="{61AE0BEE-3CCB-4155-9F9B-C41CA5E15936}" presName="gear2" presStyleLbl="node1" presStyleIdx="1" presStyleCnt="3">
        <dgm:presLayoutVars>
          <dgm:chMax val="1"/>
          <dgm:bulletEnabled val="1"/>
        </dgm:presLayoutVars>
      </dgm:prSet>
      <dgm:spPr/>
    </dgm:pt>
    <dgm:pt modelId="{EBB318B6-2AE9-4900-8B28-AE847253B9AA}" type="pres">
      <dgm:prSet presAssocID="{61AE0BEE-3CCB-4155-9F9B-C41CA5E15936}" presName="gear2srcNode" presStyleLbl="node1" presStyleIdx="1" presStyleCnt="3"/>
      <dgm:spPr/>
    </dgm:pt>
    <dgm:pt modelId="{D0623C5A-C5FC-4E2F-88E7-29ABFA8AB784}" type="pres">
      <dgm:prSet presAssocID="{61AE0BEE-3CCB-4155-9F9B-C41CA5E15936}" presName="gear2dstNode" presStyleLbl="node1" presStyleIdx="1" presStyleCnt="3"/>
      <dgm:spPr/>
    </dgm:pt>
    <dgm:pt modelId="{7A78675A-BF6E-4CB6-A4ED-99CB4273A6EF}" type="pres">
      <dgm:prSet presAssocID="{66E4ADF5-12B4-429E-B7E5-8F6526500B61}" presName="gear3" presStyleLbl="node1" presStyleIdx="2" presStyleCnt="3"/>
      <dgm:spPr/>
    </dgm:pt>
    <dgm:pt modelId="{1E3D91F3-2F79-462B-B660-87C6D878F1E8}" type="pres">
      <dgm:prSet presAssocID="{66E4ADF5-12B4-429E-B7E5-8F6526500B61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D36F34C2-BBFE-47E2-AB03-488AF6A9A800}" type="pres">
      <dgm:prSet presAssocID="{66E4ADF5-12B4-429E-B7E5-8F6526500B61}" presName="gear3srcNode" presStyleLbl="node1" presStyleIdx="2" presStyleCnt="3"/>
      <dgm:spPr/>
    </dgm:pt>
    <dgm:pt modelId="{B50DCC5B-1E2B-4A5F-A5D7-92F2F2A4B37A}" type="pres">
      <dgm:prSet presAssocID="{66E4ADF5-12B4-429E-B7E5-8F6526500B61}" presName="gear3dstNode" presStyleLbl="node1" presStyleIdx="2" presStyleCnt="3"/>
      <dgm:spPr/>
    </dgm:pt>
    <dgm:pt modelId="{CE5FC9AA-1463-4E84-B4A3-E8196FF20935}" type="pres">
      <dgm:prSet presAssocID="{1D3C1280-81F2-41DB-8CA3-617D66E40289}" presName="connector1" presStyleLbl="sibTrans2D1" presStyleIdx="0" presStyleCnt="3"/>
      <dgm:spPr/>
    </dgm:pt>
    <dgm:pt modelId="{C640B92D-9958-46FC-ABA4-EDAD9A7E92E8}" type="pres">
      <dgm:prSet presAssocID="{9C0DB3B5-25BC-4A3D-B46D-EE62CB1FE63A}" presName="connector2" presStyleLbl="sibTrans2D1" presStyleIdx="1" presStyleCnt="3"/>
      <dgm:spPr/>
    </dgm:pt>
    <dgm:pt modelId="{02B4E9CF-6BE5-47F0-B291-B6B7CDF7F597}" type="pres">
      <dgm:prSet presAssocID="{370C937C-8089-4003-AE6D-E3F8B9C96B40}" presName="connector3" presStyleLbl="sibTrans2D1" presStyleIdx="2" presStyleCnt="3"/>
      <dgm:spPr/>
    </dgm:pt>
  </dgm:ptLst>
  <dgm:cxnLst>
    <dgm:cxn modelId="{6FD2E408-4309-43E8-9D43-4DA9B3BB7981}" type="presOf" srcId="{AAF91E3E-A41C-480B-A5D0-F09ADC248B8A}" destId="{85445CD4-7CEE-44B3-B306-C5E63D57E31A}" srcOrd="1" destOrd="0" presId="urn:microsoft.com/office/officeart/2005/8/layout/gear1"/>
    <dgm:cxn modelId="{123A8C10-C54C-47D8-8D62-8412341AA3B1}" type="presOf" srcId="{61AE0BEE-3CCB-4155-9F9B-C41CA5E15936}" destId="{8E51BA6C-F828-42D9-900B-94832CCD1D88}" srcOrd="0" destOrd="0" presId="urn:microsoft.com/office/officeart/2005/8/layout/gear1"/>
    <dgm:cxn modelId="{C7D1CE10-AFF1-4367-B7FD-6CBC4F5CDA8F}" type="presOf" srcId="{66E4ADF5-12B4-429E-B7E5-8F6526500B61}" destId="{D36F34C2-BBFE-47E2-AB03-488AF6A9A800}" srcOrd="2" destOrd="0" presId="urn:microsoft.com/office/officeart/2005/8/layout/gear1"/>
    <dgm:cxn modelId="{7495DB34-BBFD-4667-8341-9287E0E827AB}" type="presOf" srcId="{61AE0BEE-3CCB-4155-9F9B-C41CA5E15936}" destId="{D0623C5A-C5FC-4E2F-88E7-29ABFA8AB784}" srcOrd="2" destOrd="0" presId="urn:microsoft.com/office/officeart/2005/8/layout/gear1"/>
    <dgm:cxn modelId="{9B5F4E3F-A143-4222-A912-85A8CBF38979}" type="presOf" srcId="{66E4ADF5-12B4-429E-B7E5-8F6526500B61}" destId="{B50DCC5B-1E2B-4A5F-A5D7-92F2F2A4B37A}" srcOrd="3" destOrd="0" presId="urn:microsoft.com/office/officeart/2005/8/layout/gear1"/>
    <dgm:cxn modelId="{7D151069-34CF-41A1-801A-433128F83F10}" type="presOf" srcId="{9107A917-6777-4565-8A4A-1223AF660D91}" destId="{707DC8D9-F878-4091-A8F2-A0F383D8F17A}" srcOrd="0" destOrd="0" presId="urn:microsoft.com/office/officeart/2005/8/layout/gear1"/>
    <dgm:cxn modelId="{47C7CE50-164E-4BC0-BA17-0F5AF04DDD62}" srcId="{9107A917-6777-4565-8A4A-1223AF660D91}" destId="{66E4ADF5-12B4-429E-B7E5-8F6526500B61}" srcOrd="2" destOrd="0" parTransId="{469E5F7A-1257-4511-A36D-161CE1E3D63E}" sibTransId="{370C937C-8089-4003-AE6D-E3F8B9C96B40}"/>
    <dgm:cxn modelId="{F86FC772-6603-443F-93B3-CFA6EB621DC3}" type="presOf" srcId="{1D3C1280-81F2-41DB-8CA3-617D66E40289}" destId="{CE5FC9AA-1463-4E84-B4A3-E8196FF20935}" srcOrd="0" destOrd="0" presId="urn:microsoft.com/office/officeart/2005/8/layout/gear1"/>
    <dgm:cxn modelId="{0D0C1553-2C7D-46A5-8F11-0E92B41E3DFE}" type="presOf" srcId="{9C0DB3B5-25BC-4A3D-B46D-EE62CB1FE63A}" destId="{C640B92D-9958-46FC-ABA4-EDAD9A7E92E8}" srcOrd="0" destOrd="0" presId="urn:microsoft.com/office/officeart/2005/8/layout/gear1"/>
    <dgm:cxn modelId="{22761295-CA20-4CA0-922A-51A716FD425C}" type="presOf" srcId="{AAF91E3E-A41C-480B-A5D0-F09ADC248B8A}" destId="{EDD6BDCE-309D-4407-B81E-86791682AF37}" srcOrd="0" destOrd="0" presId="urn:microsoft.com/office/officeart/2005/8/layout/gear1"/>
    <dgm:cxn modelId="{2F1C6797-AD3E-4D6E-B906-92CDA99C01A5}" srcId="{9107A917-6777-4565-8A4A-1223AF660D91}" destId="{AAF91E3E-A41C-480B-A5D0-F09ADC248B8A}" srcOrd="0" destOrd="0" parTransId="{04F5531D-4539-496E-A94A-65EB63B2F4DE}" sibTransId="{1D3C1280-81F2-41DB-8CA3-617D66E40289}"/>
    <dgm:cxn modelId="{4266059B-E769-4F17-BF32-F314139381BB}" type="presOf" srcId="{370C937C-8089-4003-AE6D-E3F8B9C96B40}" destId="{02B4E9CF-6BE5-47F0-B291-B6B7CDF7F597}" srcOrd="0" destOrd="0" presId="urn:microsoft.com/office/officeart/2005/8/layout/gear1"/>
    <dgm:cxn modelId="{69C470A6-CD13-49D7-9331-9A5F248B2EC7}" type="presOf" srcId="{66E4ADF5-12B4-429E-B7E5-8F6526500B61}" destId="{1E3D91F3-2F79-462B-B660-87C6D878F1E8}" srcOrd="1" destOrd="0" presId="urn:microsoft.com/office/officeart/2005/8/layout/gear1"/>
    <dgm:cxn modelId="{6686D5DC-D9A1-4A8D-889D-0EA1A0E19960}" type="presOf" srcId="{66E4ADF5-12B4-429E-B7E5-8F6526500B61}" destId="{7A78675A-BF6E-4CB6-A4ED-99CB4273A6EF}" srcOrd="0" destOrd="0" presId="urn:microsoft.com/office/officeart/2005/8/layout/gear1"/>
    <dgm:cxn modelId="{7F0A5DDD-7890-41E9-8321-AFB04D5F90DF}" srcId="{9107A917-6777-4565-8A4A-1223AF660D91}" destId="{61AE0BEE-3CCB-4155-9F9B-C41CA5E15936}" srcOrd="1" destOrd="0" parTransId="{88B6EDD1-A3C2-436B-9CF9-51E0AA5633E9}" sibTransId="{9C0DB3B5-25BC-4A3D-B46D-EE62CB1FE63A}"/>
    <dgm:cxn modelId="{92E3C4E5-0F1E-4D8D-B357-6AA13B84C32D}" type="presOf" srcId="{AAF91E3E-A41C-480B-A5D0-F09ADC248B8A}" destId="{0D9FE6C0-3E23-40A5-A811-29B9BCB9FD4B}" srcOrd="2" destOrd="0" presId="urn:microsoft.com/office/officeart/2005/8/layout/gear1"/>
    <dgm:cxn modelId="{1D9BEDEE-E496-40A8-84E9-970E4A17BB02}" type="presOf" srcId="{61AE0BEE-3CCB-4155-9F9B-C41CA5E15936}" destId="{EBB318B6-2AE9-4900-8B28-AE847253B9AA}" srcOrd="1" destOrd="0" presId="urn:microsoft.com/office/officeart/2005/8/layout/gear1"/>
    <dgm:cxn modelId="{8AD6931D-65BF-4DC8-911E-3038C06F0D50}" type="presParOf" srcId="{707DC8D9-F878-4091-A8F2-A0F383D8F17A}" destId="{EDD6BDCE-309D-4407-B81E-86791682AF37}" srcOrd="0" destOrd="0" presId="urn:microsoft.com/office/officeart/2005/8/layout/gear1"/>
    <dgm:cxn modelId="{25EA85F0-A504-418D-9A42-89B6D4DC5A5F}" type="presParOf" srcId="{707DC8D9-F878-4091-A8F2-A0F383D8F17A}" destId="{85445CD4-7CEE-44B3-B306-C5E63D57E31A}" srcOrd="1" destOrd="0" presId="urn:microsoft.com/office/officeart/2005/8/layout/gear1"/>
    <dgm:cxn modelId="{724972BF-7EC7-4267-8857-BA14807116E7}" type="presParOf" srcId="{707DC8D9-F878-4091-A8F2-A0F383D8F17A}" destId="{0D9FE6C0-3E23-40A5-A811-29B9BCB9FD4B}" srcOrd="2" destOrd="0" presId="urn:microsoft.com/office/officeart/2005/8/layout/gear1"/>
    <dgm:cxn modelId="{0DF6EEEB-3CCB-401A-ADA4-55FF9F9D87AD}" type="presParOf" srcId="{707DC8D9-F878-4091-A8F2-A0F383D8F17A}" destId="{8E51BA6C-F828-42D9-900B-94832CCD1D88}" srcOrd="3" destOrd="0" presId="urn:microsoft.com/office/officeart/2005/8/layout/gear1"/>
    <dgm:cxn modelId="{2F9C2A54-0EF5-4A4F-9C7C-714DA8D71297}" type="presParOf" srcId="{707DC8D9-F878-4091-A8F2-A0F383D8F17A}" destId="{EBB318B6-2AE9-4900-8B28-AE847253B9AA}" srcOrd="4" destOrd="0" presId="urn:microsoft.com/office/officeart/2005/8/layout/gear1"/>
    <dgm:cxn modelId="{ACB94964-8D78-4353-9C3C-43AA168D609A}" type="presParOf" srcId="{707DC8D9-F878-4091-A8F2-A0F383D8F17A}" destId="{D0623C5A-C5FC-4E2F-88E7-29ABFA8AB784}" srcOrd="5" destOrd="0" presId="urn:microsoft.com/office/officeart/2005/8/layout/gear1"/>
    <dgm:cxn modelId="{3A1609FF-54AD-4645-A914-A678BA0BF871}" type="presParOf" srcId="{707DC8D9-F878-4091-A8F2-A0F383D8F17A}" destId="{7A78675A-BF6E-4CB6-A4ED-99CB4273A6EF}" srcOrd="6" destOrd="0" presId="urn:microsoft.com/office/officeart/2005/8/layout/gear1"/>
    <dgm:cxn modelId="{FEDA4AA3-7CBA-43AB-BAE2-84F695C70789}" type="presParOf" srcId="{707DC8D9-F878-4091-A8F2-A0F383D8F17A}" destId="{1E3D91F3-2F79-462B-B660-87C6D878F1E8}" srcOrd="7" destOrd="0" presId="urn:microsoft.com/office/officeart/2005/8/layout/gear1"/>
    <dgm:cxn modelId="{CC81FA29-7A9D-4479-A061-8C75CE834D20}" type="presParOf" srcId="{707DC8D9-F878-4091-A8F2-A0F383D8F17A}" destId="{D36F34C2-BBFE-47E2-AB03-488AF6A9A800}" srcOrd="8" destOrd="0" presId="urn:microsoft.com/office/officeart/2005/8/layout/gear1"/>
    <dgm:cxn modelId="{DEDA22B8-01B5-40CD-806B-014D6C17FF9A}" type="presParOf" srcId="{707DC8D9-F878-4091-A8F2-A0F383D8F17A}" destId="{B50DCC5B-1E2B-4A5F-A5D7-92F2F2A4B37A}" srcOrd="9" destOrd="0" presId="urn:microsoft.com/office/officeart/2005/8/layout/gear1"/>
    <dgm:cxn modelId="{7AA9E8E2-3422-4CF9-A6D1-740AA884A888}" type="presParOf" srcId="{707DC8D9-F878-4091-A8F2-A0F383D8F17A}" destId="{CE5FC9AA-1463-4E84-B4A3-E8196FF20935}" srcOrd="10" destOrd="0" presId="urn:microsoft.com/office/officeart/2005/8/layout/gear1"/>
    <dgm:cxn modelId="{AB3412A1-3C11-414F-9F15-4409A5C1848F}" type="presParOf" srcId="{707DC8D9-F878-4091-A8F2-A0F383D8F17A}" destId="{C640B92D-9958-46FC-ABA4-EDAD9A7E92E8}" srcOrd="11" destOrd="0" presId="urn:microsoft.com/office/officeart/2005/8/layout/gear1"/>
    <dgm:cxn modelId="{5544DB78-9F7B-4705-81B0-FA56B04150E8}" type="presParOf" srcId="{707DC8D9-F878-4091-A8F2-A0F383D8F17A}" destId="{02B4E9CF-6BE5-47F0-B291-B6B7CDF7F59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7D3081-230E-4C09-BCCD-0A0E554017C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52513833-B965-4889-A690-4A22D4B473EB}">
      <dgm:prSet phldrT="[Tekst]" custT="1"/>
      <dgm:spPr>
        <a:solidFill>
          <a:schemeClr val="bg1">
            <a:lumMod val="65000"/>
          </a:schemeClr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Analiza i aktualizacja jednostek do planowania z uwzględnieniem MPHP10 (2017)</a:t>
          </a:r>
        </a:p>
      </dgm:t>
    </dgm:pt>
    <dgm:pt modelId="{9E9EEFC1-697C-4D84-A1DA-D433E400AE5E}" type="parTrans" cxnId="{ADE3FFAB-9DA5-42C5-9A56-46A100D65C3F}">
      <dgm:prSet/>
      <dgm:spPr/>
      <dgm:t>
        <a:bodyPr/>
        <a:lstStyle/>
        <a:p>
          <a:endParaRPr lang="pl-PL"/>
        </a:p>
      </dgm:t>
    </dgm:pt>
    <dgm:pt modelId="{227D712C-09ED-41B9-A875-309E129F626B}" type="sibTrans" cxnId="{ADE3FFAB-9DA5-42C5-9A56-46A100D65C3F}">
      <dgm:prSet/>
      <dgm:spPr/>
      <dgm:t>
        <a:bodyPr/>
        <a:lstStyle/>
        <a:p>
          <a:endParaRPr lang="pl-PL"/>
        </a:p>
      </dgm:t>
    </dgm:pt>
    <dgm:pt modelId="{46AD0F65-89A8-4049-9AEF-4FF6CD5C503C}">
      <dgm:prSet phldrT="[Teks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Przegląd i weryfikacja metodyk wyznaczania silnie zmienionych (SZCW) i sztucznych (SCW) części wód wraz ze wstępnym i ostatecznym wyznaczeniem (2019)</a:t>
          </a:r>
          <a:endParaRPr lang="pl-PL" sz="13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2350817C-7EE5-4194-8183-F995DCD357B1}" type="parTrans" cxnId="{5810DCAC-E883-4149-80ED-958648C926E7}">
      <dgm:prSet/>
      <dgm:spPr/>
      <dgm:t>
        <a:bodyPr/>
        <a:lstStyle/>
        <a:p>
          <a:endParaRPr lang="pl-PL"/>
        </a:p>
      </dgm:t>
    </dgm:pt>
    <dgm:pt modelId="{6F2994CD-E873-4B2E-A2CB-5206A47410F5}" type="sibTrans" cxnId="{5810DCAC-E883-4149-80ED-958648C926E7}">
      <dgm:prSet/>
      <dgm:spPr/>
      <dgm:t>
        <a:bodyPr/>
        <a:lstStyle/>
        <a:p>
          <a:endParaRPr lang="pl-PL"/>
        </a:p>
      </dgm:t>
    </dgm:pt>
    <dgm:pt modelId="{FBAF94DE-5AF8-42E0-8386-A1EB9719CC4A}">
      <dgm:prSet phldrT="[Tekst]" custT="1"/>
      <dgm:spPr>
        <a:solidFill>
          <a:schemeClr val="accent6"/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baseline="0" dirty="0">
              <a:latin typeface="Roboto" panose="02000000000000000000" pitchFamily="2" charset="0"/>
            </a:rPr>
            <a:t>Ustalenie celów środowiskowych dla jednolitych części wód wraz z opracowaniem rejestru wykazów obszarów chronionych (2019)</a:t>
          </a:r>
          <a:endParaRPr lang="pl-PL" sz="1300" baseline="0" dirty="0">
            <a:latin typeface="Roboto" panose="02000000000000000000" pitchFamily="2" charset="0"/>
          </a:endParaRPr>
        </a:p>
      </dgm:t>
    </dgm:pt>
    <dgm:pt modelId="{DBC6641A-EBD0-45FD-A5B8-5BD1F2C222B1}" type="parTrans" cxnId="{906160E7-00CA-45FA-904C-49710D871CD1}">
      <dgm:prSet/>
      <dgm:spPr/>
      <dgm:t>
        <a:bodyPr/>
        <a:lstStyle/>
        <a:p>
          <a:endParaRPr lang="pl-PL"/>
        </a:p>
      </dgm:t>
    </dgm:pt>
    <dgm:pt modelId="{E9145D51-DB8D-495C-8E64-F01A5D7E16B9}" type="sibTrans" cxnId="{906160E7-00CA-45FA-904C-49710D871CD1}">
      <dgm:prSet/>
      <dgm:spPr/>
      <dgm:t>
        <a:bodyPr/>
        <a:lstStyle/>
        <a:p>
          <a:endParaRPr lang="pl-PL"/>
        </a:p>
      </dgm:t>
    </dgm:pt>
    <dgm:pt modelId="{5D3C9B17-A894-4E2B-AFD2-EF3932AE1863}">
      <dgm:prSet phldrT="[Teks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l-PL" sz="1300" b="1" baseline="0" dirty="0">
              <a:latin typeface="Roboto" panose="02000000000000000000" pitchFamily="2" charset="0"/>
            </a:rPr>
            <a:t>Identyfikacja presji (bazy danych)</a:t>
          </a:r>
        </a:p>
      </dgm:t>
    </dgm:pt>
    <dgm:pt modelId="{94605175-EA6F-44AD-B0D2-55AB26C489E2}" type="parTrans" cxnId="{5871B6D6-7597-4480-9DE7-A9BB34982CB1}">
      <dgm:prSet/>
      <dgm:spPr/>
      <dgm:t>
        <a:bodyPr/>
        <a:lstStyle/>
        <a:p>
          <a:endParaRPr lang="pl-PL"/>
        </a:p>
      </dgm:t>
    </dgm:pt>
    <dgm:pt modelId="{3F58B480-55F6-4767-B71E-D58BB9914488}" type="sibTrans" cxnId="{5871B6D6-7597-4480-9DE7-A9BB34982CB1}">
      <dgm:prSet/>
      <dgm:spPr/>
      <dgm:t>
        <a:bodyPr/>
        <a:lstStyle/>
        <a:p>
          <a:endParaRPr lang="pl-PL"/>
        </a:p>
      </dgm:t>
    </dgm:pt>
    <dgm:pt modelId="{46CBD60A-4456-4F42-8FD8-FED8F595408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Analiza znaczących oddziaływań antropogenicznych wraz z określeniem ryzyka nieosiągnięcia celów środowiskowych jcwp oraz obszarów chronionych (2020)</a:t>
          </a:r>
        </a:p>
      </dgm:t>
    </dgm:pt>
    <dgm:pt modelId="{F7144AEF-0FF0-47ED-994B-B161292EE793}" type="parTrans" cxnId="{14B6504D-BBC5-4F57-966D-55C1DFEA5ECB}">
      <dgm:prSet/>
      <dgm:spPr/>
      <dgm:t>
        <a:bodyPr/>
        <a:lstStyle/>
        <a:p>
          <a:endParaRPr lang="pl-PL"/>
        </a:p>
      </dgm:t>
    </dgm:pt>
    <dgm:pt modelId="{71824542-809A-4648-9269-37B7847DF7C8}" type="sibTrans" cxnId="{14B6504D-BBC5-4F57-966D-55C1DFEA5ECB}">
      <dgm:prSet/>
      <dgm:spPr/>
      <dgm:t>
        <a:bodyPr/>
        <a:lstStyle/>
        <a:p>
          <a:endParaRPr lang="pl-PL"/>
        </a:p>
      </dgm:t>
    </dgm:pt>
    <dgm:pt modelId="{3889C247-00A2-4A49-9658-E186D4ADB3F8}">
      <dgm:prSet phldrT="[Tekst]" custT="1"/>
      <dgm:spPr>
        <a:solidFill>
          <a:schemeClr val="accent1"/>
        </a:solidFill>
      </dgm:spPr>
      <dgm:t>
        <a:bodyPr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Dalsza charakterystyka wód podziemnych zgodnie z Załącznikiem II.2 RDW wraz z oceną ryzyka (2019)</a:t>
          </a:r>
        </a:p>
      </dgm:t>
    </dgm:pt>
    <dgm:pt modelId="{8A298364-FE32-4A82-9ACF-58A382F88719}" type="parTrans" cxnId="{BF1DC4C0-C031-414C-8A6C-691EE6B727FE}">
      <dgm:prSet/>
      <dgm:spPr/>
      <dgm:t>
        <a:bodyPr/>
        <a:lstStyle/>
        <a:p>
          <a:endParaRPr lang="pl-PL"/>
        </a:p>
      </dgm:t>
    </dgm:pt>
    <dgm:pt modelId="{3413DAFC-0E50-4D5C-893D-CF6CC4ABC57C}" type="sibTrans" cxnId="{BF1DC4C0-C031-414C-8A6C-691EE6B727FE}">
      <dgm:prSet/>
      <dgm:spPr/>
      <dgm:t>
        <a:bodyPr/>
        <a:lstStyle/>
        <a:p>
          <a:endParaRPr lang="pl-PL"/>
        </a:p>
      </dgm:t>
    </dgm:pt>
    <dgm:pt modelId="{19618F1B-6D7A-4DA5-B52A-F6D74CCE0E3E}">
      <dgm:prSet phldrT="[Tekst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Analizy ekonomiczne związane z korzystaniem z wód (2020)</a:t>
          </a:r>
        </a:p>
      </dgm:t>
    </dgm:pt>
    <dgm:pt modelId="{FD392B04-A72B-40E5-8259-08696F15E9D4}" type="parTrans" cxnId="{E2C63A71-D2FA-413F-A64C-CC5E8D3A63AC}">
      <dgm:prSet/>
      <dgm:spPr/>
      <dgm:t>
        <a:bodyPr/>
        <a:lstStyle/>
        <a:p>
          <a:endParaRPr lang="pl-PL"/>
        </a:p>
      </dgm:t>
    </dgm:pt>
    <dgm:pt modelId="{67D69966-66C4-4731-A199-358E7F90BA65}" type="sibTrans" cxnId="{E2C63A71-D2FA-413F-A64C-CC5E8D3A63AC}">
      <dgm:prSet/>
      <dgm:spPr/>
      <dgm:t>
        <a:bodyPr/>
        <a:lstStyle/>
        <a:p>
          <a:endParaRPr lang="pl-PL"/>
        </a:p>
      </dgm:t>
    </dgm:pt>
    <dgm:pt modelId="{300593AC-8AEC-4927-9164-534B4E5910DB}">
      <dgm:prSet phldrT="[Teks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Ocena postępu we wdrażaniu programów działań wraz ze sporządzeniem raportu dla KE (z aPWŚK)</a:t>
          </a:r>
        </a:p>
      </dgm:t>
    </dgm:pt>
    <dgm:pt modelId="{435F1073-D02E-44EE-A5D9-FD0F0E8533EE}" type="parTrans" cxnId="{14F20CF0-CBB7-447B-A479-94CB74E7C477}">
      <dgm:prSet/>
      <dgm:spPr/>
      <dgm:t>
        <a:bodyPr/>
        <a:lstStyle/>
        <a:p>
          <a:endParaRPr lang="pl-PL"/>
        </a:p>
      </dgm:t>
    </dgm:pt>
    <dgm:pt modelId="{6C0A4E69-1D1F-4315-83BB-B4C88A8CB13B}" type="sibTrans" cxnId="{14F20CF0-CBB7-447B-A479-94CB74E7C477}">
      <dgm:prSet/>
      <dgm:spPr/>
      <dgm:t>
        <a:bodyPr/>
        <a:lstStyle/>
        <a:p>
          <a:endParaRPr lang="pl-PL"/>
        </a:p>
      </dgm:t>
    </dgm:pt>
    <dgm:pt modelId="{079C6D09-B2A1-438D-B9BA-E4DC6BC0248D}">
      <dgm:prSet phldrT="[Teks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Przegląd istotnych problemów gospodarki wodnej na obszarach dorzeczy</a:t>
          </a:r>
        </a:p>
      </dgm:t>
    </dgm:pt>
    <dgm:pt modelId="{9DA5035C-317F-4E6F-9428-FB24E9469F09}" type="parTrans" cxnId="{2CB07766-267C-4687-A1B4-B26B8B52C962}">
      <dgm:prSet/>
      <dgm:spPr/>
      <dgm:t>
        <a:bodyPr/>
        <a:lstStyle/>
        <a:p>
          <a:endParaRPr lang="pl-PL"/>
        </a:p>
      </dgm:t>
    </dgm:pt>
    <dgm:pt modelId="{729583E2-8C86-48DE-8975-18AAF07E1FDE}" type="sibTrans" cxnId="{2CB07766-267C-4687-A1B4-B26B8B52C962}">
      <dgm:prSet/>
      <dgm:spPr/>
      <dgm:t>
        <a:bodyPr/>
        <a:lstStyle/>
        <a:p>
          <a:endParaRPr lang="pl-PL"/>
        </a:p>
      </dgm:t>
    </dgm:pt>
    <dgm:pt modelId="{9407C077-DAA9-4296-9F8F-1B209F544EF9}" type="pres">
      <dgm:prSet presAssocID="{CD7D3081-230E-4C09-BCCD-0A0E554017CC}" presName="diagram" presStyleCnt="0">
        <dgm:presLayoutVars>
          <dgm:dir/>
          <dgm:resizeHandles val="exact"/>
        </dgm:presLayoutVars>
      </dgm:prSet>
      <dgm:spPr/>
    </dgm:pt>
    <dgm:pt modelId="{BCF73155-EAAC-495A-92E9-5BF58A33DE46}" type="pres">
      <dgm:prSet presAssocID="{52513833-B965-4889-A690-4A22D4B473EB}" presName="node" presStyleLbl="node1" presStyleIdx="0" presStyleCnt="9">
        <dgm:presLayoutVars>
          <dgm:bulletEnabled val="1"/>
        </dgm:presLayoutVars>
      </dgm:prSet>
      <dgm:spPr/>
    </dgm:pt>
    <dgm:pt modelId="{DF8F48BF-C4A0-41DC-95EC-F441C7F9696E}" type="pres">
      <dgm:prSet presAssocID="{227D712C-09ED-41B9-A875-309E129F626B}" presName="sibTrans" presStyleCnt="0"/>
      <dgm:spPr/>
    </dgm:pt>
    <dgm:pt modelId="{67F6458C-725E-4203-9B56-256AA0F926F0}" type="pres">
      <dgm:prSet presAssocID="{46AD0F65-89A8-4049-9AEF-4FF6CD5C503C}" presName="node" presStyleLbl="node1" presStyleIdx="1" presStyleCnt="9">
        <dgm:presLayoutVars>
          <dgm:bulletEnabled val="1"/>
        </dgm:presLayoutVars>
      </dgm:prSet>
      <dgm:spPr/>
    </dgm:pt>
    <dgm:pt modelId="{F968F581-187D-48BB-8F79-8F0DCF53D8FF}" type="pres">
      <dgm:prSet presAssocID="{6F2994CD-E873-4B2E-A2CB-5206A47410F5}" presName="sibTrans" presStyleCnt="0"/>
      <dgm:spPr/>
    </dgm:pt>
    <dgm:pt modelId="{E706857A-784D-4587-8794-6E62816CB74D}" type="pres">
      <dgm:prSet presAssocID="{FBAF94DE-5AF8-42E0-8386-A1EB9719CC4A}" presName="node" presStyleLbl="node1" presStyleIdx="2" presStyleCnt="9">
        <dgm:presLayoutVars>
          <dgm:bulletEnabled val="1"/>
        </dgm:presLayoutVars>
      </dgm:prSet>
      <dgm:spPr/>
    </dgm:pt>
    <dgm:pt modelId="{BFBAF2BE-B84A-4621-96AA-6A3C4D263796}" type="pres">
      <dgm:prSet presAssocID="{E9145D51-DB8D-495C-8E64-F01A5D7E16B9}" presName="sibTrans" presStyleCnt="0"/>
      <dgm:spPr/>
    </dgm:pt>
    <dgm:pt modelId="{4E876579-997E-4FA2-9381-E18B0CE620FF}" type="pres">
      <dgm:prSet presAssocID="{5D3C9B17-A894-4E2B-AFD2-EF3932AE1863}" presName="node" presStyleLbl="node1" presStyleIdx="3" presStyleCnt="9">
        <dgm:presLayoutVars>
          <dgm:bulletEnabled val="1"/>
        </dgm:presLayoutVars>
      </dgm:prSet>
      <dgm:spPr/>
    </dgm:pt>
    <dgm:pt modelId="{8F0454B9-E401-4F6F-A38A-850ACAC2AD68}" type="pres">
      <dgm:prSet presAssocID="{3F58B480-55F6-4767-B71E-D58BB9914488}" presName="sibTrans" presStyleCnt="0"/>
      <dgm:spPr/>
    </dgm:pt>
    <dgm:pt modelId="{F972D4E7-80ED-4BAA-96FF-2A709A018408}" type="pres">
      <dgm:prSet presAssocID="{46CBD60A-4456-4F42-8FD8-FED8F595408C}" presName="node" presStyleLbl="node1" presStyleIdx="4" presStyleCnt="9">
        <dgm:presLayoutVars>
          <dgm:bulletEnabled val="1"/>
        </dgm:presLayoutVars>
      </dgm:prSet>
      <dgm:spPr/>
    </dgm:pt>
    <dgm:pt modelId="{D1C8B123-EC1B-468B-9604-613523474617}" type="pres">
      <dgm:prSet presAssocID="{71824542-809A-4648-9269-37B7847DF7C8}" presName="sibTrans" presStyleCnt="0"/>
      <dgm:spPr/>
    </dgm:pt>
    <dgm:pt modelId="{031A2607-3EA8-487A-9E98-5C4E90982324}" type="pres">
      <dgm:prSet presAssocID="{3889C247-00A2-4A49-9658-E186D4ADB3F8}" presName="node" presStyleLbl="node1" presStyleIdx="5" presStyleCnt="9" custLinFactX="-100000" custLinFactY="16914" custLinFactNeighborX="-119467" custLinFactNeighborY="100000">
        <dgm:presLayoutVars>
          <dgm:bulletEnabled val="1"/>
        </dgm:presLayoutVars>
      </dgm:prSet>
      <dgm:spPr/>
    </dgm:pt>
    <dgm:pt modelId="{9739515F-0D5A-4343-B81F-C2E561D087F6}" type="pres">
      <dgm:prSet presAssocID="{3413DAFC-0E50-4D5C-893D-CF6CC4ABC57C}" presName="sibTrans" presStyleCnt="0"/>
      <dgm:spPr/>
    </dgm:pt>
    <dgm:pt modelId="{C8F52C27-4D30-4FEC-8F90-C251DCEEAF7F}" type="pres">
      <dgm:prSet presAssocID="{19618F1B-6D7A-4DA5-B52A-F6D74CCE0E3E}" presName="node" presStyleLbl="node1" presStyleIdx="6" presStyleCnt="9" custLinFactX="12108" custLinFactNeighborX="100000" custLinFactNeighborY="247">
        <dgm:presLayoutVars>
          <dgm:bulletEnabled val="1"/>
        </dgm:presLayoutVars>
      </dgm:prSet>
      <dgm:spPr/>
    </dgm:pt>
    <dgm:pt modelId="{BA0F6E59-3CF3-4BF1-B4B3-A1F445C8AB0B}" type="pres">
      <dgm:prSet presAssocID="{67D69966-66C4-4731-A199-358E7F90BA65}" presName="sibTrans" presStyleCnt="0"/>
      <dgm:spPr/>
    </dgm:pt>
    <dgm:pt modelId="{5A3416CF-4DA1-4F0D-AC96-8516DF488B67}" type="pres">
      <dgm:prSet presAssocID="{300593AC-8AEC-4927-9164-534B4E5910DB}" presName="node" presStyleLbl="node1" presStyleIdx="7" presStyleCnt="9" custLinFactX="10142" custLinFactNeighborX="100000" custLinFactNeighborY="247">
        <dgm:presLayoutVars>
          <dgm:bulletEnabled val="1"/>
        </dgm:presLayoutVars>
      </dgm:prSet>
      <dgm:spPr/>
    </dgm:pt>
    <dgm:pt modelId="{234DA37A-B020-4E46-8D34-E7C8274B6729}" type="pres">
      <dgm:prSet presAssocID="{6C0A4E69-1D1F-4315-83BB-B4C88A8CB13B}" presName="sibTrans" presStyleCnt="0"/>
      <dgm:spPr/>
    </dgm:pt>
    <dgm:pt modelId="{8F4FEB7E-9889-47B0-8DB6-5C2ECC9C35FA}" type="pres">
      <dgm:prSet presAssocID="{079C6D09-B2A1-438D-B9BA-E4DC6BC0248D}" presName="node" presStyleLbl="node1" presStyleIdx="8" presStyleCnt="9" custLinFactY="-16098" custLinFactNeighborX="1258" custLinFactNeighborY="-100000">
        <dgm:presLayoutVars>
          <dgm:bulletEnabled val="1"/>
        </dgm:presLayoutVars>
      </dgm:prSet>
      <dgm:spPr/>
    </dgm:pt>
  </dgm:ptLst>
  <dgm:cxnLst>
    <dgm:cxn modelId="{5D814A04-E8DD-4B38-824D-5026B3A59DBA}" type="presOf" srcId="{300593AC-8AEC-4927-9164-534B4E5910DB}" destId="{5A3416CF-4DA1-4F0D-AC96-8516DF488B67}" srcOrd="0" destOrd="0" presId="urn:microsoft.com/office/officeart/2005/8/layout/default"/>
    <dgm:cxn modelId="{06035836-F874-41DF-B772-D2B96BE3B497}" type="presOf" srcId="{19618F1B-6D7A-4DA5-B52A-F6D74CCE0E3E}" destId="{C8F52C27-4D30-4FEC-8F90-C251DCEEAF7F}" srcOrd="0" destOrd="0" presId="urn:microsoft.com/office/officeart/2005/8/layout/default"/>
    <dgm:cxn modelId="{572E6B44-3D72-4275-B37B-70D947E6DD47}" type="presOf" srcId="{5D3C9B17-A894-4E2B-AFD2-EF3932AE1863}" destId="{4E876579-997E-4FA2-9381-E18B0CE620FF}" srcOrd="0" destOrd="0" presId="urn:microsoft.com/office/officeart/2005/8/layout/default"/>
    <dgm:cxn modelId="{2CB07766-267C-4687-A1B4-B26B8B52C962}" srcId="{CD7D3081-230E-4C09-BCCD-0A0E554017CC}" destId="{079C6D09-B2A1-438D-B9BA-E4DC6BC0248D}" srcOrd="8" destOrd="0" parTransId="{9DA5035C-317F-4E6F-9428-FB24E9469F09}" sibTransId="{729583E2-8C86-48DE-8975-18AAF07E1FDE}"/>
    <dgm:cxn modelId="{0BE7FF47-7B8C-4A46-AEC9-FB6F085EA380}" type="presOf" srcId="{CD7D3081-230E-4C09-BCCD-0A0E554017CC}" destId="{9407C077-DAA9-4296-9F8F-1B209F544EF9}" srcOrd="0" destOrd="0" presId="urn:microsoft.com/office/officeart/2005/8/layout/default"/>
    <dgm:cxn modelId="{14B6504D-BBC5-4F57-966D-55C1DFEA5ECB}" srcId="{CD7D3081-230E-4C09-BCCD-0A0E554017CC}" destId="{46CBD60A-4456-4F42-8FD8-FED8F595408C}" srcOrd="4" destOrd="0" parTransId="{F7144AEF-0FF0-47ED-994B-B161292EE793}" sibTransId="{71824542-809A-4648-9269-37B7847DF7C8}"/>
    <dgm:cxn modelId="{E2C63A71-D2FA-413F-A64C-CC5E8D3A63AC}" srcId="{CD7D3081-230E-4C09-BCCD-0A0E554017CC}" destId="{19618F1B-6D7A-4DA5-B52A-F6D74CCE0E3E}" srcOrd="6" destOrd="0" parTransId="{FD392B04-A72B-40E5-8259-08696F15E9D4}" sibTransId="{67D69966-66C4-4731-A199-358E7F90BA65}"/>
    <dgm:cxn modelId="{F1B67575-7939-4409-BD9B-DC7042FC9330}" type="presOf" srcId="{FBAF94DE-5AF8-42E0-8386-A1EB9719CC4A}" destId="{E706857A-784D-4587-8794-6E62816CB74D}" srcOrd="0" destOrd="0" presId="urn:microsoft.com/office/officeart/2005/8/layout/default"/>
    <dgm:cxn modelId="{ADE3FFAB-9DA5-42C5-9A56-46A100D65C3F}" srcId="{CD7D3081-230E-4C09-BCCD-0A0E554017CC}" destId="{52513833-B965-4889-A690-4A22D4B473EB}" srcOrd="0" destOrd="0" parTransId="{9E9EEFC1-697C-4D84-A1DA-D433E400AE5E}" sibTransId="{227D712C-09ED-41B9-A875-309E129F626B}"/>
    <dgm:cxn modelId="{5810DCAC-E883-4149-80ED-958648C926E7}" srcId="{CD7D3081-230E-4C09-BCCD-0A0E554017CC}" destId="{46AD0F65-89A8-4049-9AEF-4FF6CD5C503C}" srcOrd="1" destOrd="0" parTransId="{2350817C-7EE5-4194-8183-F995DCD357B1}" sibTransId="{6F2994CD-E873-4B2E-A2CB-5206A47410F5}"/>
    <dgm:cxn modelId="{0F2411B3-D130-46F6-AF9E-5B12D564649F}" type="presOf" srcId="{52513833-B965-4889-A690-4A22D4B473EB}" destId="{BCF73155-EAAC-495A-92E9-5BF58A33DE46}" srcOrd="0" destOrd="0" presId="urn:microsoft.com/office/officeart/2005/8/layout/default"/>
    <dgm:cxn modelId="{15870BBA-9FF1-4DE6-9635-7C818AB3D780}" type="presOf" srcId="{46AD0F65-89A8-4049-9AEF-4FF6CD5C503C}" destId="{67F6458C-725E-4203-9B56-256AA0F926F0}" srcOrd="0" destOrd="0" presId="urn:microsoft.com/office/officeart/2005/8/layout/default"/>
    <dgm:cxn modelId="{BF1DC4C0-C031-414C-8A6C-691EE6B727FE}" srcId="{CD7D3081-230E-4C09-BCCD-0A0E554017CC}" destId="{3889C247-00A2-4A49-9658-E186D4ADB3F8}" srcOrd="5" destOrd="0" parTransId="{8A298364-FE32-4A82-9ACF-58A382F88719}" sibTransId="{3413DAFC-0E50-4D5C-893D-CF6CC4ABC57C}"/>
    <dgm:cxn modelId="{8DD9FACD-B2F7-48B2-9E8C-9C2DE3BFA158}" type="presOf" srcId="{46CBD60A-4456-4F42-8FD8-FED8F595408C}" destId="{F972D4E7-80ED-4BAA-96FF-2A709A018408}" srcOrd="0" destOrd="0" presId="urn:microsoft.com/office/officeart/2005/8/layout/default"/>
    <dgm:cxn modelId="{5871B6D6-7597-4480-9DE7-A9BB34982CB1}" srcId="{CD7D3081-230E-4C09-BCCD-0A0E554017CC}" destId="{5D3C9B17-A894-4E2B-AFD2-EF3932AE1863}" srcOrd="3" destOrd="0" parTransId="{94605175-EA6F-44AD-B0D2-55AB26C489E2}" sibTransId="{3F58B480-55F6-4767-B71E-D58BB9914488}"/>
    <dgm:cxn modelId="{6ABBBCD7-1D0E-4750-8488-732F4586A76D}" type="presOf" srcId="{079C6D09-B2A1-438D-B9BA-E4DC6BC0248D}" destId="{8F4FEB7E-9889-47B0-8DB6-5C2ECC9C35FA}" srcOrd="0" destOrd="0" presId="urn:microsoft.com/office/officeart/2005/8/layout/default"/>
    <dgm:cxn modelId="{906160E7-00CA-45FA-904C-49710D871CD1}" srcId="{CD7D3081-230E-4C09-BCCD-0A0E554017CC}" destId="{FBAF94DE-5AF8-42E0-8386-A1EB9719CC4A}" srcOrd="2" destOrd="0" parTransId="{DBC6641A-EBD0-45FD-A5B8-5BD1F2C222B1}" sibTransId="{E9145D51-DB8D-495C-8E64-F01A5D7E16B9}"/>
    <dgm:cxn modelId="{14F20CF0-CBB7-447B-A479-94CB74E7C477}" srcId="{CD7D3081-230E-4C09-BCCD-0A0E554017CC}" destId="{300593AC-8AEC-4927-9164-534B4E5910DB}" srcOrd="7" destOrd="0" parTransId="{435F1073-D02E-44EE-A5D9-FD0F0E8533EE}" sibTransId="{6C0A4E69-1D1F-4315-83BB-B4C88A8CB13B}"/>
    <dgm:cxn modelId="{879909F9-DC1A-46C8-A5FA-756E66E2EBCB}" type="presOf" srcId="{3889C247-00A2-4A49-9658-E186D4ADB3F8}" destId="{031A2607-3EA8-487A-9E98-5C4E90982324}" srcOrd="0" destOrd="0" presId="urn:microsoft.com/office/officeart/2005/8/layout/default"/>
    <dgm:cxn modelId="{40EEF9E4-8CCE-4B70-9E82-0ACB4B1D9E1A}" type="presParOf" srcId="{9407C077-DAA9-4296-9F8F-1B209F544EF9}" destId="{BCF73155-EAAC-495A-92E9-5BF58A33DE46}" srcOrd="0" destOrd="0" presId="urn:microsoft.com/office/officeart/2005/8/layout/default"/>
    <dgm:cxn modelId="{6D106EEB-8419-4F2C-A646-4942750EFBD2}" type="presParOf" srcId="{9407C077-DAA9-4296-9F8F-1B209F544EF9}" destId="{DF8F48BF-C4A0-41DC-95EC-F441C7F9696E}" srcOrd="1" destOrd="0" presId="urn:microsoft.com/office/officeart/2005/8/layout/default"/>
    <dgm:cxn modelId="{29E3840C-1794-4059-AE4C-B283B5E9E05A}" type="presParOf" srcId="{9407C077-DAA9-4296-9F8F-1B209F544EF9}" destId="{67F6458C-725E-4203-9B56-256AA0F926F0}" srcOrd="2" destOrd="0" presId="urn:microsoft.com/office/officeart/2005/8/layout/default"/>
    <dgm:cxn modelId="{BC4AF2BD-5119-4E3B-BD26-3DA37D9A523F}" type="presParOf" srcId="{9407C077-DAA9-4296-9F8F-1B209F544EF9}" destId="{F968F581-187D-48BB-8F79-8F0DCF53D8FF}" srcOrd="3" destOrd="0" presId="urn:microsoft.com/office/officeart/2005/8/layout/default"/>
    <dgm:cxn modelId="{CFC7DF8D-4F31-4EA2-92C9-58591AD1531F}" type="presParOf" srcId="{9407C077-DAA9-4296-9F8F-1B209F544EF9}" destId="{E706857A-784D-4587-8794-6E62816CB74D}" srcOrd="4" destOrd="0" presId="urn:microsoft.com/office/officeart/2005/8/layout/default"/>
    <dgm:cxn modelId="{F64EA6A6-671A-4B8E-A5C5-E5C73B50721A}" type="presParOf" srcId="{9407C077-DAA9-4296-9F8F-1B209F544EF9}" destId="{BFBAF2BE-B84A-4621-96AA-6A3C4D263796}" srcOrd="5" destOrd="0" presId="urn:microsoft.com/office/officeart/2005/8/layout/default"/>
    <dgm:cxn modelId="{C798E30B-40F2-479F-ADEC-4E07ACB18034}" type="presParOf" srcId="{9407C077-DAA9-4296-9F8F-1B209F544EF9}" destId="{4E876579-997E-4FA2-9381-E18B0CE620FF}" srcOrd="6" destOrd="0" presId="urn:microsoft.com/office/officeart/2005/8/layout/default"/>
    <dgm:cxn modelId="{59B10F1B-0CCC-4E80-AAAF-840B8C1D1D15}" type="presParOf" srcId="{9407C077-DAA9-4296-9F8F-1B209F544EF9}" destId="{8F0454B9-E401-4F6F-A38A-850ACAC2AD68}" srcOrd="7" destOrd="0" presId="urn:microsoft.com/office/officeart/2005/8/layout/default"/>
    <dgm:cxn modelId="{BA97366E-EE77-4268-ABF5-F7802905ED07}" type="presParOf" srcId="{9407C077-DAA9-4296-9F8F-1B209F544EF9}" destId="{F972D4E7-80ED-4BAA-96FF-2A709A018408}" srcOrd="8" destOrd="0" presId="urn:microsoft.com/office/officeart/2005/8/layout/default"/>
    <dgm:cxn modelId="{A8D7677D-B7A1-46D4-9F0F-B98BF7619A97}" type="presParOf" srcId="{9407C077-DAA9-4296-9F8F-1B209F544EF9}" destId="{D1C8B123-EC1B-468B-9604-613523474617}" srcOrd="9" destOrd="0" presId="urn:microsoft.com/office/officeart/2005/8/layout/default"/>
    <dgm:cxn modelId="{9573F1DA-FE1B-4391-B93E-F7E33C03599D}" type="presParOf" srcId="{9407C077-DAA9-4296-9F8F-1B209F544EF9}" destId="{031A2607-3EA8-487A-9E98-5C4E90982324}" srcOrd="10" destOrd="0" presId="urn:microsoft.com/office/officeart/2005/8/layout/default"/>
    <dgm:cxn modelId="{6AB195B5-5474-4E0B-AA10-D0965F147AE1}" type="presParOf" srcId="{9407C077-DAA9-4296-9F8F-1B209F544EF9}" destId="{9739515F-0D5A-4343-B81F-C2E561D087F6}" srcOrd="11" destOrd="0" presId="urn:microsoft.com/office/officeart/2005/8/layout/default"/>
    <dgm:cxn modelId="{80004F20-E747-4E81-8FB7-F4EF0FC72BAA}" type="presParOf" srcId="{9407C077-DAA9-4296-9F8F-1B209F544EF9}" destId="{C8F52C27-4D30-4FEC-8F90-C251DCEEAF7F}" srcOrd="12" destOrd="0" presId="urn:microsoft.com/office/officeart/2005/8/layout/default"/>
    <dgm:cxn modelId="{1F8A6308-880B-4651-9BD0-BAE9F7422ABE}" type="presParOf" srcId="{9407C077-DAA9-4296-9F8F-1B209F544EF9}" destId="{BA0F6E59-3CF3-4BF1-B4B3-A1F445C8AB0B}" srcOrd="13" destOrd="0" presId="urn:microsoft.com/office/officeart/2005/8/layout/default"/>
    <dgm:cxn modelId="{68791B69-2509-49D1-99AC-C7150C4A2DA5}" type="presParOf" srcId="{9407C077-DAA9-4296-9F8F-1B209F544EF9}" destId="{5A3416CF-4DA1-4F0D-AC96-8516DF488B67}" srcOrd="14" destOrd="0" presId="urn:microsoft.com/office/officeart/2005/8/layout/default"/>
    <dgm:cxn modelId="{DB358D80-B9A1-417B-8DDE-B40D281EAC9D}" type="presParOf" srcId="{9407C077-DAA9-4296-9F8F-1B209F544EF9}" destId="{234DA37A-B020-4E46-8D34-E7C8274B6729}" srcOrd="15" destOrd="0" presId="urn:microsoft.com/office/officeart/2005/8/layout/default"/>
    <dgm:cxn modelId="{0D91882A-8A16-4527-8322-08A6E7B90CCE}" type="presParOf" srcId="{9407C077-DAA9-4296-9F8F-1B209F544EF9}" destId="{8F4FEB7E-9889-47B0-8DB6-5C2ECC9C35FA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D6BDCE-309D-4407-B81E-86791682AF37}">
      <dsp:nvSpPr>
        <dsp:cNvPr id="0" name=""/>
        <dsp:cNvSpPr/>
      </dsp:nvSpPr>
      <dsp:spPr>
        <a:xfrm>
          <a:off x="1604180" y="1335785"/>
          <a:ext cx="1632627" cy="1632627"/>
        </a:xfrm>
        <a:prstGeom prst="gear9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 </a:t>
          </a:r>
        </a:p>
      </dsp:txBody>
      <dsp:txXfrm>
        <a:off x="1932411" y="1718220"/>
        <a:ext cx="976165" cy="839204"/>
      </dsp:txXfrm>
    </dsp:sp>
    <dsp:sp modelId="{8E51BA6C-F828-42D9-900B-94832CCD1D88}">
      <dsp:nvSpPr>
        <dsp:cNvPr id="0" name=""/>
        <dsp:cNvSpPr/>
      </dsp:nvSpPr>
      <dsp:spPr>
        <a:xfrm>
          <a:off x="623807" y="949892"/>
          <a:ext cx="1187365" cy="1187365"/>
        </a:xfrm>
        <a:prstGeom prst="gear6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 </a:t>
          </a:r>
        </a:p>
      </dsp:txBody>
      <dsp:txXfrm>
        <a:off x="922730" y="1250621"/>
        <a:ext cx="589519" cy="585907"/>
      </dsp:txXfrm>
    </dsp:sp>
    <dsp:sp modelId="{7A78675A-BF6E-4CB6-A4ED-99CB4273A6EF}">
      <dsp:nvSpPr>
        <dsp:cNvPr id="0" name=""/>
        <dsp:cNvSpPr/>
      </dsp:nvSpPr>
      <dsp:spPr>
        <a:xfrm rot="20700000">
          <a:off x="1288852" y="130731"/>
          <a:ext cx="1163375" cy="1163375"/>
        </a:xfrm>
        <a:prstGeom prst="gear6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Wingdings" panose="05000000000000000000" pitchFamily="2" charset="2"/>
            <a:buNone/>
          </a:pPr>
          <a:endParaRPr lang="pl-PL" sz="3500" kern="1200" dirty="0"/>
        </a:p>
      </dsp:txBody>
      <dsp:txXfrm rot="-20700000">
        <a:off x="1544015" y="385893"/>
        <a:ext cx="653050" cy="653050"/>
      </dsp:txXfrm>
    </dsp:sp>
    <dsp:sp modelId="{CE5FC9AA-1463-4E84-B4A3-E8196FF20935}">
      <dsp:nvSpPr>
        <dsp:cNvPr id="0" name=""/>
        <dsp:cNvSpPr/>
      </dsp:nvSpPr>
      <dsp:spPr>
        <a:xfrm>
          <a:off x="1435195" y="1096712"/>
          <a:ext cx="2089762" cy="2089762"/>
        </a:xfrm>
        <a:prstGeom prst="circularArrow">
          <a:avLst>
            <a:gd name="adj1" fmla="val 4688"/>
            <a:gd name="adj2" fmla="val 299029"/>
            <a:gd name="adj3" fmla="val 2477412"/>
            <a:gd name="adj4" fmla="val 15947437"/>
            <a:gd name="adj5" fmla="val 5469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40B92D-9958-46FC-ABA4-EDAD9A7E92E8}">
      <dsp:nvSpPr>
        <dsp:cNvPr id="0" name=""/>
        <dsp:cNvSpPr/>
      </dsp:nvSpPr>
      <dsp:spPr>
        <a:xfrm>
          <a:off x="413527" y="692434"/>
          <a:ext cx="1518343" cy="151834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B4E9CF-6BE5-47F0-B291-B6B7CDF7F597}">
      <dsp:nvSpPr>
        <dsp:cNvPr id="0" name=""/>
        <dsp:cNvSpPr/>
      </dsp:nvSpPr>
      <dsp:spPr>
        <a:xfrm>
          <a:off x="1019752" y="-118830"/>
          <a:ext cx="1637079" cy="1637079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F73155-EAAC-495A-92E9-5BF58A33DE46}">
      <dsp:nvSpPr>
        <dsp:cNvPr id="0" name=""/>
        <dsp:cNvSpPr/>
      </dsp:nvSpPr>
      <dsp:spPr>
        <a:xfrm>
          <a:off x="156765" y="3575"/>
          <a:ext cx="2410271" cy="1446162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Analiza i aktualizacja jednostek do planowania z uwzględnieniem MPHP10 (2017)</a:t>
          </a:r>
        </a:p>
      </dsp:txBody>
      <dsp:txXfrm>
        <a:off x="156765" y="3575"/>
        <a:ext cx="2410271" cy="1446162"/>
      </dsp:txXfrm>
    </dsp:sp>
    <dsp:sp modelId="{67F6458C-725E-4203-9B56-256AA0F926F0}">
      <dsp:nvSpPr>
        <dsp:cNvPr id="0" name=""/>
        <dsp:cNvSpPr/>
      </dsp:nvSpPr>
      <dsp:spPr>
        <a:xfrm>
          <a:off x="2808064" y="3575"/>
          <a:ext cx="2410271" cy="1446162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Przegląd i weryfikacja metodyk wyznaczania silnie zmienionych (SZCW) i sztucznych (SCW) części wód wraz ze wstępnym i ostatecznym wyznaczeniem (2019)</a:t>
          </a:r>
          <a:endParaRPr lang="pl-PL" sz="1300" kern="12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2808064" y="3575"/>
        <a:ext cx="2410271" cy="1446162"/>
      </dsp:txXfrm>
    </dsp:sp>
    <dsp:sp modelId="{E706857A-784D-4587-8794-6E62816CB74D}">
      <dsp:nvSpPr>
        <dsp:cNvPr id="0" name=""/>
        <dsp:cNvSpPr/>
      </dsp:nvSpPr>
      <dsp:spPr>
        <a:xfrm>
          <a:off x="5459362" y="3575"/>
          <a:ext cx="2410271" cy="1446162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baseline="0" dirty="0">
              <a:latin typeface="Roboto" panose="02000000000000000000" pitchFamily="2" charset="0"/>
            </a:rPr>
            <a:t>Ustalenie celów środowiskowych dla jednolitych części wód wraz z opracowaniem rejestru wykazów obszarów chronionych (2019)</a:t>
          </a:r>
          <a:endParaRPr lang="pl-PL" sz="1300" kern="1200" baseline="0" dirty="0">
            <a:latin typeface="Roboto" panose="02000000000000000000" pitchFamily="2" charset="0"/>
          </a:endParaRPr>
        </a:p>
      </dsp:txBody>
      <dsp:txXfrm>
        <a:off x="5459362" y="3575"/>
        <a:ext cx="2410271" cy="1446162"/>
      </dsp:txXfrm>
    </dsp:sp>
    <dsp:sp modelId="{4E876579-997E-4FA2-9381-E18B0CE620FF}">
      <dsp:nvSpPr>
        <dsp:cNvPr id="0" name=""/>
        <dsp:cNvSpPr/>
      </dsp:nvSpPr>
      <dsp:spPr>
        <a:xfrm>
          <a:off x="156765" y="1690765"/>
          <a:ext cx="2410271" cy="1446162"/>
        </a:xfrm>
        <a:prstGeom prst="rect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latin typeface="Roboto" panose="02000000000000000000" pitchFamily="2" charset="0"/>
            </a:rPr>
            <a:t>Identyfikacja presji (bazy danych)</a:t>
          </a:r>
        </a:p>
      </dsp:txBody>
      <dsp:txXfrm>
        <a:off x="156765" y="1690765"/>
        <a:ext cx="2410271" cy="1446162"/>
      </dsp:txXfrm>
    </dsp:sp>
    <dsp:sp modelId="{F972D4E7-80ED-4BAA-96FF-2A709A018408}">
      <dsp:nvSpPr>
        <dsp:cNvPr id="0" name=""/>
        <dsp:cNvSpPr/>
      </dsp:nvSpPr>
      <dsp:spPr>
        <a:xfrm>
          <a:off x="2808064" y="1690765"/>
          <a:ext cx="2410271" cy="144616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Analiza znaczących oddziaływań antropogenicznych wraz z określeniem ryzyka nieosiągnięcia celów środowiskowych jcwp oraz obszarów chronionych (2020)</a:t>
          </a:r>
        </a:p>
      </dsp:txBody>
      <dsp:txXfrm>
        <a:off x="2808064" y="1690765"/>
        <a:ext cx="2410271" cy="1446162"/>
      </dsp:txXfrm>
    </dsp:sp>
    <dsp:sp modelId="{031A2607-3EA8-487A-9E98-5C4E90982324}">
      <dsp:nvSpPr>
        <dsp:cNvPr id="0" name=""/>
        <dsp:cNvSpPr/>
      </dsp:nvSpPr>
      <dsp:spPr>
        <a:xfrm>
          <a:off x="169612" y="3381531"/>
          <a:ext cx="2410271" cy="1446162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Dalsza charakterystyka wód podziemnych zgodnie z Załącznikiem II.2 RDW wraz z oceną ryzyka (2019)</a:t>
          </a:r>
        </a:p>
      </dsp:txBody>
      <dsp:txXfrm>
        <a:off x="169612" y="3381531"/>
        <a:ext cx="2410271" cy="1446162"/>
      </dsp:txXfrm>
    </dsp:sp>
    <dsp:sp modelId="{C8F52C27-4D30-4FEC-8F90-C251DCEEAF7F}">
      <dsp:nvSpPr>
        <dsp:cNvPr id="0" name=""/>
        <dsp:cNvSpPr/>
      </dsp:nvSpPr>
      <dsp:spPr>
        <a:xfrm>
          <a:off x="2858872" y="3381527"/>
          <a:ext cx="2410271" cy="1446162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Analizy ekonomiczne związane z korzystaniem z wód (2020)</a:t>
          </a:r>
        </a:p>
      </dsp:txBody>
      <dsp:txXfrm>
        <a:off x="2858872" y="3381527"/>
        <a:ext cx="2410271" cy="1446162"/>
      </dsp:txXfrm>
    </dsp:sp>
    <dsp:sp modelId="{5A3416CF-4DA1-4F0D-AC96-8516DF488B67}">
      <dsp:nvSpPr>
        <dsp:cNvPr id="0" name=""/>
        <dsp:cNvSpPr/>
      </dsp:nvSpPr>
      <dsp:spPr>
        <a:xfrm>
          <a:off x="5462785" y="3381527"/>
          <a:ext cx="2410271" cy="1446162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Ocena postępu we wdrażaniu programów działań wraz ze sporządzeniem raportu dla KE (z aPWŚK)</a:t>
          </a:r>
        </a:p>
      </dsp:txBody>
      <dsp:txXfrm>
        <a:off x="5462785" y="3381527"/>
        <a:ext cx="2410271" cy="1446162"/>
      </dsp:txXfrm>
    </dsp:sp>
    <dsp:sp modelId="{8F4FEB7E-9889-47B0-8DB6-5C2ECC9C35FA}">
      <dsp:nvSpPr>
        <dsp:cNvPr id="0" name=""/>
        <dsp:cNvSpPr/>
      </dsp:nvSpPr>
      <dsp:spPr>
        <a:xfrm>
          <a:off x="5489684" y="1698989"/>
          <a:ext cx="2410271" cy="1446162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Przegląd istotnych problemów gospodarki wodnej na obszarach dorzeczy</a:t>
          </a:r>
        </a:p>
      </dsp:txBody>
      <dsp:txXfrm>
        <a:off x="5489684" y="1698989"/>
        <a:ext cx="2410271" cy="14461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523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160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872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3553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7735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614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1573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3846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0706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0468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4646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611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9775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5399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8837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0867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2680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9479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6273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256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4205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8474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2880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9316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3611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034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20281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9793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7143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33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34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5958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35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51066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36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00908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37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1479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38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jp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.jp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5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1.jp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18.pn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chart" Target="../charts/chart5.xml"/><Relationship Id="rId4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g"/><Relationship Id="rId5" Type="http://schemas.openxmlformats.org/officeDocument/2006/relationships/image" Target="../media/image8.jpe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g"/><Relationship Id="rId5" Type="http://schemas.openxmlformats.org/officeDocument/2006/relationships/image" Target="../media/image8.jpe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g"/><Relationship Id="rId5" Type="http://schemas.openxmlformats.org/officeDocument/2006/relationships/image" Target="../media/image8.jpe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g"/><Relationship Id="rId5" Type="http://schemas.openxmlformats.org/officeDocument/2006/relationships/image" Target="../media/image8.jpeg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g"/><Relationship Id="rId5" Type="http://schemas.openxmlformats.org/officeDocument/2006/relationships/image" Target="../media/image8.jpe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1.jpg"/><Relationship Id="rId4" Type="http://schemas.openxmlformats.org/officeDocument/2006/relationships/image" Target="../media/image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g"/><Relationship Id="rId5" Type="http://schemas.openxmlformats.org/officeDocument/2006/relationships/image" Target="../media/image8.jpeg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081604"/>
            <a:ext cx="12191999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30E59B8-1BB9-EF45-8290-F550148D502C}"/>
              </a:ext>
            </a:extLst>
          </p:cNvPr>
          <p:cNvSpPr/>
          <p:nvPr/>
        </p:nvSpPr>
        <p:spPr>
          <a:xfrm>
            <a:off x="1251856" y="2453230"/>
            <a:ext cx="96882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IIaPGW wraz z kluczowymi informacjami dotyczącymi regionów wodnych: Środkowej Wisły (obszar dorzecza Wisły), Warty (obszar dorzecza Odry)</a:t>
            </a:r>
            <a:endParaRPr lang="pl-PL" dirty="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IIaPGW wraz z kluczowymi informacjami dotyczącymi regionów wodnych: Środkowej Wisły (obszar dorzecza Wisły), 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Warty (obszar dorzecza Odry)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4A69C5BD-198B-4406-BABF-C12CD29D75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2903390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5316443-AF84-42F8-B72B-2E158B449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12" y="1328737"/>
            <a:ext cx="11462949" cy="3709828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Sposób podejścia do opracowania IIaPGW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93112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zmiany wprowadzone w III cyklu planistycznym (2016-2021) 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54FE979-623A-4145-AA92-8FDC0DE20B0F}"/>
              </a:ext>
            </a:extLst>
          </p:cNvPr>
          <p:cNvSpPr txBox="1"/>
          <p:nvPr/>
        </p:nvSpPr>
        <p:spPr>
          <a:xfrm>
            <a:off x="274638" y="1152891"/>
            <a:ext cx="11100619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o charakterze instytucjonalnym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, zapewniono całkowitą zgodność z prawem UE (w tym przede wszystkim z RDW) oraz wprowadzono wiele instrumentów pozwalających na racjonalne korzystanie z zasobów wodnych, z uwzględnieniem zwrotu kosztów za usługi wodne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zmiana obszarów dorzeczy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plany gospodarowania wodami opracowane zostały dla 9 obszarów dorzeczy, a nie jak dotychczas dla 10.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Do obszaru dorzecza Odry włączony został dodatkowo obszar dorzecza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Ücker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, który w cyklu planistycznym 2016-2021 stanowił odrębny obszar dorzecza. Nastąpiły również zmiany dotycząca regionów wodnych obszarów dorzeczy. W wyniku dokonanego podziału obszar dorzecza Odry obejmuje obecnie 5 regionów wodnych (wydzielenie regionu wodnego Noteci z regionu wodnego Warty), natomiast obszar dorzecza Wisły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– 7 regionów wodnych (podział regionu wodnego Górnej Wisły na region wodny Górnej-Zachodniej Wisły i region wodny Górnej-Wschodniej Wisły, oraz wydzielenie z dotychczasowego regionu wodnego Środkowej Wisły dwóch regionów: Narwi i Bugu)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weryfikacja i aktualizacja jednostek planistycznych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wprowadzenie nowego wykazu jcwp, dokonanie weryfikacji wykazu jcwpd oraz weryfikacji wykazu sztucznych i silnie zmienionych części wód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rejestru obszarów chronionych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 tym zmiany w zakresie typów wykazów obszarów chronionych. Nie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sporządza się wykazu obszarów narażonych na zanieczyszczenia związkami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azotu, pochodzącymi ze źródeł rolniczych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w zakresie ppk reprezentatywnych dla zaktualizowanego układu jednostek planistycznych wraz z ustaleniem nowej sieci monitoringu 2022-2027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warunków klasyfikacji stanu jednolitych części wód powierzchniowych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dotyczące wskazywanych wartości granicznych potencjału ekologicznego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wartości prezentowane są w planie gospodarowania wodami 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włączenie zestawu działań do planu gospodarowania wodami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– dotychczas plany gospodarowania wodami zawierały podsumowanie programów działań stanowiących odrębny dokument - Program wodnośrodowiskowy kraju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957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Relacje głównych zagadnień planu gospodarowania wodami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0" name="Grupa 19">
            <a:extLst>
              <a:ext uri="{FF2B5EF4-FFF2-40B4-BE49-F238E27FC236}">
                <a16:creationId xmlns:a16="http://schemas.microsoft.com/office/drawing/2014/main" id="{EEDE3773-3F5E-4D8C-B6CB-6C8B5E8E3FD8}"/>
              </a:ext>
            </a:extLst>
          </p:cNvPr>
          <p:cNvGrpSpPr/>
          <p:nvPr/>
        </p:nvGrpSpPr>
        <p:grpSpPr>
          <a:xfrm>
            <a:off x="1286303" y="1127760"/>
            <a:ext cx="8447632" cy="4942840"/>
            <a:chOff x="1286303" y="1127760"/>
            <a:chExt cx="8093917" cy="4530192"/>
          </a:xfrm>
        </p:grpSpPr>
        <p:sp>
          <p:nvSpPr>
            <p:cNvPr id="21" name="Prostokąt: zaokrąglone rogi 20">
              <a:extLst>
                <a:ext uri="{FF2B5EF4-FFF2-40B4-BE49-F238E27FC236}">
                  <a16:creationId xmlns:a16="http://schemas.microsoft.com/office/drawing/2014/main" id="{090F3828-1C56-4582-B864-D644463459F0}"/>
                </a:ext>
              </a:extLst>
            </p:cNvPr>
            <p:cNvSpPr/>
            <p:nvPr/>
          </p:nvSpPr>
          <p:spPr>
            <a:xfrm>
              <a:off x="1286303" y="1127760"/>
              <a:ext cx="8093917" cy="453019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650F3A94-CC24-495B-8504-15890B5E25DF}"/>
                </a:ext>
              </a:extLst>
            </p:cNvPr>
            <p:cNvGrpSpPr/>
            <p:nvPr/>
          </p:nvGrpSpPr>
          <p:grpSpPr>
            <a:xfrm>
              <a:off x="1646050" y="2219088"/>
              <a:ext cx="2156714" cy="596012"/>
              <a:chOff x="1611314" y="1920905"/>
              <a:chExt cx="2019616" cy="596012"/>
            </a:xfrm>
          </p:grpSpPr>
          <p:sp>
            <p:nvSpPr>
              <p:cNvPr id="39" name="Prostokąt 38">
                <a:extLst>
                  <a:ext uri="{FF2B5EF4-FFF2-40B4-BE49-F238E27FC236}">
                    <a16:creationId xmlns:a16="http://schemas.microsoft.com/office/drawing/2014/main" id="{D840277B-AA61-4432-ADD7-78C364C7E779}"/>
                  </a:ext>
                </a:extLst>
              </p:cNvPr>
              <p:cNvSpPr/>
              <p:nvPr/>
            </p:nvSpPr>
            <p:spPr>
              <a:xfrm>
                <a:off x="1611314" y="1920905"/>
                <a:ext cx="1672214" cy="596012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CHARAKTERYSTYKA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MONITORING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PRESJE</a:t>
                </a:r>
              </a:p>
            </p:txBody>
          </p:sp>
          <p:cxnSp>
            <p:nvCxnSpPr>
              <p:cNvPr id="40" name="Łącznik prosty ze strzałką 39">
                <a:extLst>
                  <a:ext uri="{FF2B5EF4-FFF2-40B4-BE49-F238E27FC236}">
                    <a16:creationId xmlns:a16="http://schemas.microsoft.com/office/drawing/2014/main" id="{EF97BAE6-2CA3-45FE-8E53-E872CCDA4868}"/>
                  </a:ext>
                </a:extLst>
              </p:cNvPr>
              <p:cNvCxnSpPr>
                <a:cxnSpLocks/>
                <a:stCxn id="39" idx="3"/>
              </p:cNvCxnSpPr>
              <p:nvPr/>
            </p:nvCxnSpPr>
            <p:spPr>
              <a:xfrm flipV="1">
                <a:off x="3283528" y="2217421"/>
                <a:ext cx="347402" cy="1490"/>
              </a:xfrm>
              <a:prstGeom prst="straightConnector1">
                <a:avLst/>
              </a:prstGeom>
              <a:ln w="38100">
                <a:solidFill>
                  <a:srgbClr val="65C048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a 22">
              <a:extLst>
                <a:ext uri="{FF2B5EF4-FFF2-40B4-BE49-F238E27FC236}">
                  <a16:creationId xmlns:a16="http://schemas.microsoft.com/office/drawing/2014/main" id="{5874D77F-C7F3-4E6B-8079-E4D4B8F1C287}"/>
                </a:ext>
              </a:extLst>
            </p:cNvPr>
            <p:cNvGrpSpPr/>
            <p:nvPr/>
          </p:nvGrpSpPr>
          <p:grpSpPr>
            <a:xfrm>
              <a:off x="3802764" y="1200048"/>
              <a:ext cx="5313373" cy="4366783"/>
              <a:chOff x="3792110" y="1084684"/>
              <a:chExt cx="5313373" cy="4366783"/>
            </a:xfrm>
          </p:grpSpPr>
          <p:sp>
            <p:nvSpPr>
              <p:cNvPr id="33" name="Owal 32">
                <a:extLst>
                  <a:ext uri="{FF2B5EF4-FFF2-40B4-BE49-F238E27FC236}">
                    <a16:creationId xmlns:a16="http://schemas.microsoft.com/office/drawing/2014/main" id="{F4390289-40D6-4422-B1B2-6617B0264444}"/>
                  </a:ext>
                </a:extLst>
              </p:cNvPr>
              <p:cNvSpPr/>
              <p:nvPr/>
            </p:nvSpPr>
            <p:spPr>
              <a:xfrm>
                <a:off x="5541885" y="1084684"/>
                <a:ext cx="1800000" cy="1080000"/>
              </a:xfrm>
              <a:prstGeom prst="ellipse">
                <a:avLst/>
              </a:prstGeom>
              <a:solidFill>
                <a:srgbClr val="1317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ORGANY WŁAŚCIWE W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GOSPODAROWANIU WODAMI</a:t>
                </a:r>
              </a:p>
            </p:txBody>
          </p:sp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DBEEFF5C-4FF3-4440-8C07-076F564E5AF3}"/>
                  </a:ext>
                </a:extLst>
              </p:cNvPr>
              <p:cNvSpPr/>
              <p:nvPr/>
            </p:nvSpPr>
            <p:spPr>
              <a:xfrm>
                <a:off x="7305483" y="3509595"/>
                <a:ext cx="1800000" cy="1080000"/>
              </a:xfrm>
              <a:prstGeom prst="ellipse">
                <a:avLst/>
              </a:prstGeom>
              <a:solidFill>
                <a:srgbClr val="229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SPRAWDZIAN KLIMATYCZNY</a:t>
                </a:r>
              </a:p>
            </p:txBody>
          </p:sp>
          <p:sp>
            <p:nvSpPr>
              <p:cNvPr id="35" name="Owal 34">
                <a:extLst>
                  <a:ext uri="{FF2B5EF4-FFF2-40B4-BE49-F238E27FC236}">
                    <a16:creationId xmlns:a16="http://schemas.microsoft.com/office/drawing/2014/main" id="{56239DFF-C0A3-4078-B41F-9BB77B9D0D3C}"/>
                  </a:ext>
                </a:extLst>
              </p:cNvPr>
              <p:cNvSpPr/>
              <p:nvPr/>
            </p:nvSpPr>
            <p:spPr>
              <a:xfrm>
                <a:off x="5541885" y="4371467"/>
                <a:ext cx="1800000" cy="1080000"/>
              </a:xfrm>
              <a:prstGeom prst="ellipse">
                <a:avLst/>
              </a:prstGeom>
              <a:solidFill>
                <a:srgbClr val="4E9C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MATERIAŁY ŹRÓDŁOWE</a:t>
                </a:r>
              </a:p>
            </p:txBody>
          </p:sp>
          <p:sp>
            <p:nvSpPr>
              <p:cNvPr id="36" name="Owal 35">
                <a:extLst>
                  <a:ext uri="{FF2B5EF4-FFF2-40B4-BE49-F238E27FC236}">
                    <a16:creationId xmlns:a16="http://schemas.microsoft.com/office/drawing/2014/main" id="{B04E10FE-15BB-4ADB-96ED-A79A2DDD1841}"/>
                  </a:ext>
                </a:extLst>
              </p:cNvPr>
              <p:cNvSpPr/>
              <p:nvPr/>
            </p:nvSpPr>
            <p:spPr>
              <a:xfrm>
                <a:off x="7298313" y="1918468"/>
                <a:ext cx="1800000" cy="1080000"/>
              </a:xfrm>
              <a:prstGeom prst="ellipse">
                <a:avLst/>
              </a:prstGeom>
              <a:solidFill>
                <a:srgbClr val="007FA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ANALIZY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EKONOMICZNE</a:t>
                </a:r>
              </a:p>
            </p:txBody>
          </p:sp>
          <p:sp>
            <p:nvSpPr>
              <p:cNvPr id="37" name="Owal 36">
                <a:extLst>
                  <a:ext uri="{FF2B5EF4-FFF2-40B4-BE49-F238E27FC236}">
                    <a16:creationId xmlns:a16="http://schemas.microsoft.com/office/drawing/2014/main" id="{15C17A13-5CB5-42A7-9566-D7A13DB1A8BE}"/>
                  </a:ext>
                </a:extLst>
              </p:cNvPr>
              <p:cNvSpPr/>
              <p:nvPr/>
            </p:nvSpPr>
            <p:spPr>
              <a:xfrm>
                <a:off x="3792110" y="1918468"/>
                <a:ext cx="1800000" cy="1080000"/>
              </a:xfrm>
              <a:prstGeom prst="ellipse">
                <a:avLst/>
              </a:prstGeom>
              <a:solidFill>
                <a:srgbClr val="00AC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CELE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ŚRODOWISKOWE</a:t>
                </a:r>
              </a:p>
            </p:txBody>
          </p:sp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82E861A3-6F7F-46B8-A6C9-F2F5888F20AB}"/>
                  </a:ext>
                </a:extLst>
              </p:cNvPr>
              <p:cNvSpPr/>
              <p:nvPr/>
            </p:nvSpPr>
            <p:spPr>
              <a:xfrm>
                <a:off x="3792110" y="3509595"/>
                <a:ext cx="1800000" cy="1080000"/>
              </a:xfrm>
              <a:prstGeom prst="ellipse">
                <a:avLst/>
              </a:prstGeom>
              <a:solidFill>
                <a:srgbClr val="007E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PLANY I PROGRAMY STRATEGICZNE</a:t>
                </a:r>
              </a:p>
            </p:txBody>
          </p:sp>
        </p:grpSp>
        <p:grpSp>
          <p:nvGrpSpPr>
            <p:cNvPr id="24" name="Grupa 23">
              <a:extLst>
                <a:ext uri="{FF2B5EF4-FFF2-40B4-BE49-F238E27FC236}">
                  <a16:creationId xmlns:a16="http://schemas.microsoft.com/office/drawing/2014/main" id="{CA39655C-07AA-4A84-9D7D-9260FC59C8F2}"/>
                </a:ext>
              </a:extLst>
            </p:cNvPr>
            <p:cNvGrpSpPr/>
            <p:nvPr/>
          </p:nvGrpSpPr>
          <p:grpSpPr>
            <a:xfrm>
              <a:off x="5527290" y="2358552"/>
              <a:ext cx="1837690" cy="2057607"/>
              <a:chOff x="5178631" y="2045845"/>
              <a:chExt cx="1837690" cy="2057607"/>
            </a:xfrm>
          </p:grpSpPr>
          <p:sp>
            <p:nvSpPr>
              <p:cNvPr id="25" name="Owal 24">
                <a:extLst>
                  <a:ext uri="{FF2B5EF4-FFF2-40B4-BE49-F238E27FC236}">
                    <a16:creationId xmlns:a16="http://schemas.microsoft.com/office/drawing/2014/main" id="{2884CB1A-8A19-4809-AB0C-1EE838532ABD}"/>
                  </a:ext>
                </a:extLst>
              </p:cNvPr>
              <p:cNvSpPr/>
              <p:nvPr/>
            </p:nvSpPr>
            <p:spPr>
              <a:xfrm>
                <a:off x="5481782" y="2392262"/>
                <a:ext cx="1260000" cy="1260000"/>
              </a:xfrm>
              <a:prstGeom prst="ellipse">
                <a:avLst/>
              </a:prstGeom>
              <a:solidFill>
                <a:srgbClr val="DBB8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t" anchorCtr="0"/>
              <a:lstStyle/>
              <a:p>
                <a:pPr algn="ctr"/>
                <a:r>
                  <a:rPr lang="pl-PL" sz="1000" b="1" dirty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ZESTAW DZIAŁAŃ WYKAZ INWESTYCJI</a:t>
                </a:r>
              </a:p>
            </p:txBody>
          </p:sp>
          <p:sp>
            <p:nvSpPr>
              <p:cNvPr id="26" name="Prostokąt 25">
                <a:extLst>
                  <a:ext uri="{FF2B5EF4-FFF2-40B4-BE49-F238E27FC236}">
                    <a16:creationId xmlns:a16="http://schemas.microsoft.com/office/drawing/2014/main" id="{A04DF77C-3891-4AFF-9E3F-B0A96CF36FAE}"/>
                  </a:ext>
                </a:extLst>
              </p:cNvPr>
              <p:cNvSpPr/>
              <p:nvPr/>
            </p:nvSpPr>
            <p:spPr>
              <a:xfrm>
                <a:off x="5637779" y="3430878"/>
                <a:ext cx="1024789" cy="31496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rgbClr val="FFC00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ODSTĘPSTWA</a:t>
                </a:r>
              </a:p>
            </p:txBody>
          </p:sp>
          <p:sp>
            <p:nvSpPr>
              <p:cNvPr id="27" name="Romb 26">
                <a:extLst>
                  <a:ext uri="{FF2B5EF4-FFF2-40B4-BE49-F238E27FC236}">
                    <a16:creationId xmlns:a16="http://schemas.microsoft.com/office/drawing/2014/main" id="{455C80C4-AE2F-4C5F-B4BA-0A56DB729DE8}"/>
                  </a:ext>
                </a:extLst>
              </p:cNvPr>
              <p:cNvSpPr/>
              <p:nvPr/>
            </p:nvSpPr>
            <p:spPr>
              <a:xfrm>
                <a:off x="5855453" y="2045845"/>
                <a:ext cx="475549" cy="276564"/>
              </a:xfrm>
              <a:prstGeom prst="diamond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8" name="Romb 27">
                <a:extLst>
                  <a:ext uri="{FF2B5EF4-FFF2-40B4-BE49-F238E27FC236}">
                    <a16:creationId xmlns:a16="http://schemas.microsoft.com/office/drawing/2014/main" id="{DFBA6CF4-362D-441C-85DF-189143950C78}"/>
                  </a:ext>
                </a:extLst>
              </p:cNvPr>
              <p:cNvSpPr/>
              <p:nvPr/>
            </p:nvSpPr>
            <p:spPr>
              <a:xfrm rot="3740424">
                <a:off x="6640264" y="2522620"/>
                <a:ext cx="475549" cy="276564"/>
              </a:xfrm>
              <a:prstGeom prst="diamond">
                <a:avLst/>
              </a:prstGeom>
              <a:solidFill>
                <a:srgbClr val="36D2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9" name="Romb 28">
                <a:extLst>
                  <a:ext uri="{FF2B5EF4-FFF2-40B4-BE49-F238E27FC236}">
                    <a16:creationId xmlns:a16="http://schemas.microsoft.com/office/drawing/2014/main" id="{BA8BF8B2-C5DC-47BD-A953-B6DC9FA1D40F}"/>
                  </a:ext>
                </a:extLst>
              </p:cNvPr>
              <p:cNvSpPr/>
              <p:nvPr/>
            </p:nvSpPr>
            <p:spPr>
              <a:xfrm rot="10800000">
                <a:off x="5855452" y="3826888"/>
                <a:ext cx="475549" cy="276564"/>
              </a:xfrm>
              <a:prstGeom prst="diamond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0" name="Romb 29">
                <a:extLst>
                  <a:ext uri="{FF2B5EF4-FFF2-40B4-BE49-F238E27FC236}">
                    <a16:creationId xmlns:a16="http://schemas.microsoft.com/office/drawing/2014/main" id="{5C706C74-A6E0-4E3B-B399-F3217BF136D5}"/>
                  </a:ext>
                </a:extLst>
              </p:cNvPr>
              <p:cNvSpPr/>
              <p:nvPr/>
            </p:nvSpPr>
            <p:spPr>
              <a:xfrm rot="7155988">
                <a:off x="6630213" y="3380639"/>
                <a:ext cx="475549" cy="276564"/>
              </a:xfrm>
              <a:prstGeom prst="diamond">
                <a:avLst/>
              </a:prstGeom>
              <a:solidFill>
                <a:srgbClr val="36D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1" name="Romb 30">
                <a:extLst>
                  <a:ext uri="{FF2B5EF4-FFF2-40B4-BE49-F238E27FC236}">
                    <a16:creationId xmlns:a16="http://schemas.microsoft.com/office/drawing/2014/main" id="{D0F3C9A0-8237-4DD8-BF06-B2A388F9E0E7}"/>
                  </a:ext>
                </a:extLst>
              </p:cNvPr>
              <p:cNvSpPr/>
              <p:nvPr/>
            </p:nvSpPr>
            <p:spPr>
              <a:xfrm rot="3255345">
                <a:off x="5134080" y="3459376"/>
                <a:ext cx="475549" cy="276564"/>
              </a:xfrm>
              <a:prstGeom prst="diamond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2" name="Romb 31">
                <a:extLst>
                  <a:ext uri="{FF2B5EF4-FFF2-40B4-BE49-F238E27FC236}">
                    <a16:creationId xmlns:a16="http://schemas.microsoft.com/office/drawing/2014/main" id="{5E434EE2-4300-4E96-BEC0-6D0365AB703A}"/>
                  </a:ext>
                </a:extLst>
              </p:cNvPr>
              <p:cNvSpPr/>
              <p:nvPr/>
            </p:nvSpPr>
            <p:spPr>
              <a:xfrm rot="7142147">
                <a:off x="5079138" y="2503989"/>
                <a:ext cx="475549" cy="276564"/>
              </a:xfrm>
              <a:prstGeom prst="diamond">
                <a:avLst/>
              </a:prstGeom>
              <a:solidFill>
                <a:srgbClr val="2BDD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529590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355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Schemat analityczny DPSIR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1" name="Obraz 40">
            <a:extLst>
              <a:ext uri="{FF2B5EF4-FFF2-40B4-BE49-F238E27FC236}">
                <a16:creationId xmlns:a16="http://schemas.microsoft.com/office/drawing/2014/main" id="{25D61C73-F6FF-4640-8944-62606797A20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80" y="937895"/>
            <a:ext cx="8280082" cy="4982210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40BBD23A-49BA-445C-99DD-C1181F14E751}"/>
              </a:ext>
            </a:extLst>
          </p:cNvPr>
          <p:cNvSpPr txBox="1"/>
          <p:nvPr/>
        </p:nvSpPr>
        <p:spPr>
          <a:xfrm>
            <a:off x="539975" y="2139325"/>
            <a:ext cx="3013075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Całość analiz prowadzonych na potrzeby IIaPGW wykonana została według schematu analitycznego DPSIR (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ang. Driver,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Pressure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State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Impact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Response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).</a:t>
            </a:r>
          </a:p>
          <a:p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Schemat DPSIR zakłada cykliczność dokonywania określonej sekwencji analiz, co odpowiada charakterowi planistyki w gospodarce wodnej.</a:t>
            </a:r>
          </a:p>
          <a:p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26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Źródła danych i zakres informacji stanowiących podstawę dla IIaPGW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786DA37-9482-8D4D-8D46-ADE503FE64FB}"/>
              </a:ext>
            </a:extLst>
          </p:cNvPr>
          <p:cNvSpPr txBox="1"/>
          <p:nvPr/>
        </p:nvSpPr>
        <p:spPr>
          <a:xfrm>
            <a:off x="518160" y="4561011"/>
            <a:ext cx="11416509" cy="1277273"/>
          </a:xfrm>
          <a:prstGeom prst="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Cały proces opracowania IIaPGW prowadzony jest przez PGW WP poprzez realizację szeregu prac, których wyniki docelowo są wykorzystane w IIaPGW.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Wszystkie niezbędne dokumentacje planistyczne opracowane zostały na podstawie zaktualizowanych metodyk, uwzględniających najnowsze dostępne dane i informacje. Prace planistyczne wykonywano zgodnie z wytycznymi KE, bazując na doświadczeniach z kilkunastoletniego wdrażania RDW. 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pl-PL" sz="1000" dirty="0">
                <a:solidFill>
                  <a:srgbClr val="FDB522"/>
                </a:solidFill>
              </a:rPr>
              <a:t> 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DF544ED-0440-2940-86CB-060CE1DF336D}"/>
              </a:ext>
            </a:extLst>
          </p:cNvPr>
          <p:cNvSpPr/>
          <p:nvPr/>
        </p:nvSpPr>
        <p:spPr>
          <a:xfrm>
            <a:off x="518160" y="4476599"/>
            <a:ext cx="11416509" cy="1397475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58F89CB-163F-43E9-AB49-6EB357586EEF}"/>
              </a:ext>
            </a:extLst>
          </p:cNvPr>
          <p:cNvSpPr/>
          <p:nvPr/>
        </p:nvSpPr>
        <p:spPr>
          <a:xfrm>
            <a:off x="658264" y="1390601"/>
            <a:ext cx="7297016" cy="363176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Ramy prawne: dyrektywy UE, prawodawstwo krajowe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Krajowe dokumenty strategiczne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Dokumenty wytworzone na potrzeby IIaPGW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Dane Państwowego Monitoringu Środowiska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Raporty Komisji Europejskiej wskazujące uwagi do aPGW i rekomendacje dla IIaPGW</a:t>
            </a:r>
          </a:p>
          <a:p>
            <a:pPr marL="28575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Wytyczne KE nr 24 (CIS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Guidance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Document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No. 24 River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Basin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Management in a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changing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climate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) dotyczące zagadnienia zmian klimatu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Inne dane, materiały, opracowania stanowiące wartość dodaną dla kompletności prowadzonych prac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74638" indent="-274638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endParaRPr lang="pl-PL" sz="2000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BC6645C-F79E-4E25-8AF2-93635E315B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4758063"/>
              </p:ext>
            </p:extLst>
          </p:nvPr>
        </p:nvGraphicFramePr>
        <p:xfrm>
          <a:off x="7604033" y="1103568"/>
          <a:ext cx="3444240" cy="2968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686717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dokumenty wytworzone na potrzeby IIaPGW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3965F12-4D1E-4E67-BD7B-64E41ACA68F4}"/>
              </a:ext>
            </a:extLst>
          </p:cNvPr>
          <p:cNvGraphicFramePr/>
          <p:nvPr/>
        </p:nvGraphicFramePr>
        <p:xfrm>
          <a:off x="2032000" y="1242906"/>
          <a:ext cx="8026400" cy="4827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182276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Struktura dokumentów IIaPGW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3" name="Grupa 22">
            <a:extLst>
              <a:ext uri="{FF2B5EF4-FFF2-40B4-BE49-F238E27FC236}">
                <a16:creationId xmlns:a16="http://schemas.microsoft.com/office/drawing/2014/main" id="{969EE2A2-F1FB-4159-B9A9-EC805F3C34A7}"/>
              </a:ext>
            </a:extLst>
          </p:cNvPr>
          <p:cNvGrpSpPr/>
          <p:nvPr/>
        </p:nvGrpSpPr>
        <p:grpSpPr>
          <a:xfrm>
            <a:off x="378316" y="691757"/>
            <a:ext cx="11583260" cy="5356134"/>
            <a:chOff x="378316" y="757440"/>
            <a:chExt cx="11583260" cy="5356134"/>
          </a:xfrm>
        </p:grpSpPr>
        <p:pic>
          <p:nvPicPr>
            <p:cNvPr id="16" name="Obraz 15">
              <a:extLst>
                <a:ext uri="{FF2B5EF4-FFF2-40B4-BE49-F238E27FC236}">
                  <a16:creationId xmlns:a16="http://schemas.microsoft.com/office/drawing/2014/main" id="{759EFD7F-17E9-4921-87B8-258A9EE39D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52" t="24573" r="52945" b="8787"/>
            <a:stretch/>
          </p:blipFill>
          <p:spPr>
            <a:xfrm>
              <a:off x="8382001" y="757440"/>
              <a:ext cx="3364749" cy="2718186"/>
            </a:xfrm>
            <a:prstGeom prst="rect">
              <a:avLst/>
            </a:prstGeom>
          </p:spPr>
        </p:pic>
        <p:sp>
          <p:nvSpPr>
            <p:cNvPr id="6" name="Strzałka: pięciokąt 5">
              <a:extLst>
                <a:ext uri="{FF2B5EF4-FFF2-40B4-BE49-F238E27FC236}">
                  <a16:creationId xmlns:a16="http://schemas.microsoft.com/office/drawing/2014/main" id="{85A4DDBF-8CEF-4AD8-AE25-42DEA19A60D3}"/>
                </a:ext>
              </a:extLst>
            </p:cNvPr>
            <p:cNvSpPr/>
            <p:nvPr/>
          </p:nvSpPr>
          <p:spPr bwMode="gray">
            <a:xfrm>
              <a:off x="378316" y="3026326"/>
              <a:ext cx="2169703" cy="1125189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Dokument główny IIaPGW</a:t>
              </a:r>
            </a:p>
          </p:txBody>
        </p:sp>
        <p:sp>
          <p:nvSpPr>
            <p:cNvPr id="8" name="Strzałka: pięciokąt 7">
              <a:extLst>
                <a:ext uri="{FF2B5EF4-FFF2-40B4-BE49-F238E27FC236}">
                  <a16:creationId xmlns:a16="http://schemas.microsoft.com/office/drawing/2014/main" id="{FA36A432-F3C4-4162-A164-8F8CCA7B5FD0}"/>
                </a:ext>
              </a:extLst>
            </p:cNvPr>
            <p:cNvSpPr/>
            <p:nvPr/>
          </p:nvSpPr>
          <p:spPr bwMode="gray">
            <a:xfrm>
              <a:off x="5853945" y="2063000"/>
              <a:ext cx="2528055" cy="1125189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Załączniki do IIaPGW</a:t>
              </a:r>
            </a:p>
          </p:txBody>
        </p:sp>
        <p:sp>
          <p:nvSpPr>
            <p:cNvPr id="9" name="Strzałka: pięciokąt 8">
              <a:extLst>
                <a:ext uri="{FF2B5EF4-FFF2-40B4-BE49-F238E27FC236}">
                  <a16:creationId xmlns:a16="http://schemas.microsoft.com/office/drawing/2014/main" id="{CD8D6823-FCCB-4050-9B92-ABBF6CE4D55D}"/>
                </a:ext>
              </a:extLst>
            </p:cNvPr>
            <p:cNvSpPr/>
            <p:nvPr/>
          </p:nvSpPr>
          <p:spPr bwMode="gray">
            <a:xfrm>
              <a:off x="5853945" y="4145826"/>
              <a:ext cx="2528056" cy="1125189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Załączniki graficzne do IIaPGW</a:t>
              </a:r>
            </a:p>
          </p:txBody>
        </p:sp>
        <p:pic>
          <p:nvPicPr>
            <p:cNvPr id="4" name="Obraz 3">
              <a:extLst>
                <a:ext uri="{FF2B5EF4-FFF2-40B4-BE49-F238E27FC236}">
                  <a16:creationId xmlns:a16="http://schemas.microsoft.com/office/drawing/2014/main" id="{07622770-F469-4AC5-976C-B374BF09D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48019" y="1315763"/>
              <a:ext cx="2651760" cy="374485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pic>
          <p:nvPicPr>
            <p:cNvPr id="14" name="Obraz 13">
              <a:extLst>
                <a:ext uri="{FF2B5EF4-FFF2-40B4-BE49-F238E27FC236}">
                  <a16:creationId xmlns:a16="http://schemas.microsoft.com/office/drawing/2014/main" id="{21686AE2-42AE-4238-B5DF-49C5C15D25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753" t="25778" r="48674" b="10876"/>
            <a:stretch/>
          </p:blipFill>
          <p:spPr>
            <a:xfrm>
              <a:off x="8596827" y="1218296"/>
              <a:ext cx="3364749" cy="2370625"/>
            </a:xfrm>
            <a:prstGeom prst="rect">
              <a:avLst/>
            </a:prstGeom>
          </p:spPr>
        </p:pic>
        <p:pic>
          <p:nvPicPr>
            <p:cNvPr id="18" name="Obraz 17">
              <a:extLst>
                <a:ext uri="{FF2B5EF4-FFF2-40B4-BE49-F238E27FC236}">
                  <a16:creationId xmlns:a16="http://schemas.microsoft.com/office/drawing/2014/main" id="{FD71E9D6-2DBB-40D6-B870-EEF8EC368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82000" y="3739490"/>
              <a:ext cx="2829757" cy="2009243"/>
            </a:xfrm>
            <a:prstGeom prst="rect">
              <a:avLst/>
            </a:prstGeom>
          </p:spPr>
        </p:pic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FF39C0FE-0CB0-404C-AA18-D3BD3A8C5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721999" y="3966080"/>
              <a:ext cx="2855366" cy="2009243"/>
            </a:xfrm>
            <a:prstGeom prst="rect">
              <a:avLst/>
            </a:prstGeom>
          </p:spPr>
        </p:pic>
        <p:pic>
          <p:nvPicPr>
            <p:cNvPr id="22" name="Obraz 21">
              <a:extLst>
                <a:ext uri="{FF2B5EF4-FFF2-40B4-BE49-F238E27FC236}">
                  <a16:creationId xmlns:a16="http://schemas.microsoft.com/office/drawing/2014/main" id="{B48B187B-2138-415E-918C-329719437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106210" y="4089426"/>
              <a:ext cx="2855366" cy="2024148"/>
            </a:xfrm>
            <a:prstGeom prst="rect">
              <a:avLst/>
            </a:prstGeom>
          </p:spPr>
        </p:pic>
      </p:grpSp>
      <p:pic>
        <p:nvPicPr>
          <p:cNvPr id="28" name="Obraz 11">
            <a:extLst>
              <a:ext uri="{FF2B5EF4-FFF2-40B4-BE49-F238E27FC236}">
                <a16:creationId xmlns:a16="http://schemas.microsoft.com/office/drawing/2014/main" id="{168933CF-3342-49CE-B3A5-1A1E7CE96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" y="5438262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54A05E4C-1386-438D-9D7B-E06F3E7551B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33515" y="1827223"/>
            <a:ext cx="2528057" cy="358141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168091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obszaru dorzecza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73467"/>
            <a:ext cx="6242907" cy="15604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Obszar dorzecza Odry oraz obszar dorzecza Wisły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dwa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 dziewięciu obszarów dorzeczy w granicach Polski:</a:t>
            </a:r>
          </a:p>
          <a:p>
            <a:pPr marL="449263" lvl="1" indent="-182563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Wisły - wschodnia i fragment środkowej części kraju, powierzchnia około 185 tys. km</a:t>
            </a:r>
            <a:r>
              <a:rPr lang="pl-PL" sz="1300" baseline="300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(ok. 59% powierzchni kraju)</a:t>
            </a:r>
          </a:p>
          <a:p>
            <a:pPr marL="449263" lvl="1" indent="-182563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Odry -</a:t>
            </a:r>
            <a:r>
              <a:rPr lang="pl-PL" sz="9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zachodnia 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część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kraju, powierzchnia około 118 tys. km</a:t>
            </a:r>
            <a:r>
              <a:rPr lang="pl-PL" sz="1300" baseline="300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(ok. 38% powierzchni kraju)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857195"/>
              </p:ext>
            </p:extLst>
          </p:nvPr>
        </p:nvGraphicFramePr>
        <p:xfrm>
          <a:off x="6500082" y="5722115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Środkowej Wisły i Warty na tle obszarów dorzeczy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D3A1A574-524C-49E6-9755-905652E57F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3517" y="1159680"/>
            <a:ext cx="5474149" cy="4562435"/>
          </a:xfrm>
          <a:prstGeom prst="rect">
            <a:avLst/>
          </a:prstGeom>
        </p:spPr>
      </p:pic>
      <p:graphicFrame>
        <p:nvGraphicFramePr>
          <p:cNvPr id="24" name="Tabela 23">
            <a:extLst>
              <a:ext uri="{FF2B5EF4-FFF2-40B4-BE49-F238E27FC236}">
                <a16:creationId xmlns:a16="http://schemas.microsoft.com/office/drawing/2014/main" id="{06872B80-5555-411E-AAD9-11B332E661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321922"/>
              </p:ext>
            </p:extLst>
          </p:nvPr>
        </p:nvGraphicFramePr>
        <p:xfrm>
          <a:off x="534136" y="3251219"/>
          <a:ext cx="5633013" cy="2756389"/>
        </p:xfrm>
        <a:graphic>
          <a:graphicData uri="http://schemas.openxmlformats.org/drawingml/2006/table">
            <a:tbl>
              <a:tblPr/>
              <a:tblGrid>
                <a:gridCol w="2832663">
                  <a:extLst>
                    <a:ext uri="{9D8B030D-6E8A-4147-A177-3AD203B41FA5}">
                      <a16:colId xmlns:a16="http://schemas.microsoft.com/office/drawing/2014/main" val="1310450659"/>
                    </a:ext>
                  </a:extLst>
                </a:gridCol>
                <a:gridCol w="2800350">
                  <a:extLst>
                    <a:ext uri="{9D8B030D-6E8A-4147-A177-3AD203B41FA5}">
                      <a16:colId xmlns:a16="http://schemas.microsoft.com/office/drawing/2014/main" val="993545438"/>
                    </a:ext>
                  </a:extLst>
                </a:gridCol>
              </a:tblGrid>
              <a:tr h="29817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1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dorzecza Wisły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1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dorzecza Odry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150243"/>
                  </a:ext>
                </a:extLst>
              </a:tr>
              <a:tr h="303276">
                <a:tc>
                  <a:txBody>
                    <a:bodyPr/>
                    <a:lstStyle/>
                    <a:p>
                      <a:pPr marL="182563" indent="-182563" algn="just" rtl="0" fontAlgn="ctr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 Małej Wisły (RZGW Gliwice)</a:t>
                      </a:r>
                      <a:endParaRPr lang="pl-PL" sz="1000" b="0" i="0" u="none" strike="noStrike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Górnej Odry (RZGW Gliwice)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0850643"/>
                  </a:ext>
                </a:extLst>
              </a:tr>
              <a:tr h="440436"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Górnej-Zachodniej Wisły </a:t>
                      </a:r>
                      <a:b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(RZGW Kraków)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2563" marR="0" lvl="0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Środkowej Odry </a:t>
                      </a:r>
                      <a:b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(RZGW Wrocław)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611465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Górnej-Wschodniej Wisły </a:t>
                      </a:r>
                      <a:b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(RZGW Rzeszów)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Dolnej Odry i Przymorza Zachodniego (RZGW Szczecin)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3153649"/>
                  </a:ext>
                </a:extLst>
              </a:tr>
              <a:tr h="341376"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Narwi (RZGW Białystok)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Warty (RZGW Poznań)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8013821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Bugu (RZGW Lublin)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Noteci (RZGW Bydgoszcz)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849155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Środkowej Wisły </a:t>
                      </a:r>
                      <a:b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(RZGW Warszawa)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7233264"/>
                  </a:ext>
                </a:extLst>
              </a:tr>
              <a:tr h="284988">
                <a:tc>
                  <a:txBody>
                    <a:bodyPr/>
                    <a:lstStyle/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Dolnej Wisły (RZGW Gdańsk)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1722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330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Kluczowe informacje dotyczące regionu wodnego Środkowej Wisły (obszar dorzecza Wisły)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3" y="1258956"/>
            <a:ext cx="5381625" cy="469308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Środkowej Wisły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jeden z siedmiu regionów wodnych obszaru dorzecza Wisły.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Środkowej Wisły w obecnym kształcie powstał z podzielenia regionu wodnego Środkowej Wisły (aPGW) na trzy regiony: region wodny Narwi, region wodny Bugu i region wodny Środkowej Wisły.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Zajmuje powierzchnię ok. 25% powierzchni obszaru dorzecza Wisły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pod względem administracyjnym region wodny leży w województwach: łódzkim, mazowieckim, warmińsko-mazurskim, kujawsko- pomorskim, świętokrzyskim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obrębie regionu wodnego Środkowej Wisły występują jcwp rzeczne (RW), zbiornikowe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), jeziorne (LW) oraz jcwpd (podziemne). Brak jcwp przybrzeżnych (CW) i przejściowych (TW)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przeważający sposób użytkowania gruntów: tereny rolne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D80BFA2B-5B10-4202-8F5E-EAD34B7A7C8C}"/>
              </a:ext>
            </a:extLst>
          </p:cNvPr>
          <p:cNvGraphicFramePr>
            <a:graphicFrameLocks noGrp="1"/>
          </p:cNvGraphicFramePr>
          <p:nvPr/>
        </p:nvGraphicFramePr>
        <p:xfrm>
          <a:off x="6187440" y="594645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Środkowej Wisły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E0663902-0B6C-4090-BFAE-818C9E4B7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889019"/>
              </p:ext>
            </p:extLst>
          </p:nvPr>
        </p:nvGraphicFramePr>
        <p:xfrm>
          <a:off x="655635" y="594435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Udział poszczególnych form zagospodarowania terenu regionu wodnego Środkowej Wisły</a:t>
                      </a:r>
                      <a:endParaRPr kumimoji="0" lang="en-US" altLang="pl-PL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339088B2-B16E-4B12-A2CF-010FC9E05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9823" y="1155700"/>
            <a:ext cx="5587419" cy="4656839"/>
          </a:xfrm>
          <a:prstGeom prst="rect">
            <a:avLst/>
          </a:prstGeom>
        </p:spPr>
      </p:pic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F08677E8-7E0C-4DCF-B4B2-46791A78EE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5164362"/>
              </p:ext>
            </p:extLst>
          </p:nvPr>
        </p:nvGraphicFramePr>
        <p:xfrm>
          <a:off x="1173724" y="4282820"/>
          <a:ext cx="3585088" cy="1664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038825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Środkowej Wisły – jcwp rzeczne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/>
        </p:nvGraphicFramePr>
        <p:xfrm>
          <a:off x="3890709" y="5861141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RW – region wodny Środkowej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/>
        </p:nvGraphicFramePr>
        <p:xfrm>
          <a:off x="9220734" y="4659635"/>
          <a:ext cx="2917925" cy="214313"/>
        </p:xfrm>
        <a:graphic>
          <a:graphicData uri="http://schemas.openxmlformats.org/drawingml/2006/table">
            <a:tbl>
              <a:tblPr/>
              <a:tblGrid>
                <a:gridCol w="291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RW – region wodny Środkowej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0366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6CE6291F-0E07-4D76-B821-73B89AE2407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9" name="Text Box 12">
              <a:extLst>
                <a:ext uri="{FF2B5EF4-FFF2-40B4-BE49-F238E27FC236}">
                  <a16:creationId xmlns:a16="http://schemas.microsoft.com/office/drawing/2014/main" id="{2DD17E3F-CAB8-4F51-A5A2-3771DE7EA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Środkowej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398 (23%)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5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(19%)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(4%)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22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(22%)</a:t>
              </a:r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84C1F528-FDC5-4CDA-97BC-C76199E14208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276C2311-8C81-46FF-9FB9-AEBD5A998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Środkowej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87%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87%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E3122DB7-ED08-4E1A-8B07-930D4F6F3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5 jcwp, 22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4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377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424 jcwp</a:t>
              </a:r>
            </a:p>
          </p:txBody>
        </p:sp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D97146D8-A543-4A42-8902-A6E12A38CBBC}"/>
                </a:ext>
              </a:extLst>
            </p:cNvPr>
            <p:cNvSpPr/>
            <p:nvPr/>
          </p:nvSpPr>
          <p:spPr>
            <a:xfrm>
              <a:off x="540774" y="1811524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D1F2F39E-F616-4B51-B9FA-C1BC78F236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77" y="1270932"/>
            <a:ext cx="5385679" cy="4488699"/>
          </a:xfrm>
          <a:prstGeom prst="rect">
            <a:avLst/>
          </a:prstGeom>
        </p:spPr>
      </p:pic>
      <p:graphicFrame>
        <p:nvGraphicFramePr>
          <p:cNvPr id="21" name="Wykres 20">
            <a:extLst>
              <a:ext uri="{FF2B5EF4-FFF2-40B4-BE49-F238E27FC236}">
                <a16:creationId xmlns:a16="http://schemas.microsoft.com/office/drawing/2014/main" id="{9BA2555E-0078-4879-AB51-151C5ADDC9E2}"/>
              </a:ext>
            </a:extLst>
          </p:cNvPr>
          <p:cNvGraphicFramePr>
            <a:graphicFrameLocks/>
          </p:cNvGraphicFramePr>
          <p:nvPr/>
        </p:nvGraphicFramePr>
        <p:xfrm>
          <a:off x="9459913" y="2140489"/>
          <a:ext cx="2603499" cy="2465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020469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Środkowej Wisły – jcwp zbiornikowe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/>
        </p:nvGraphicFramePr>
        <p:xfrm>
          <a:off x="3890709" y="582930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region wodny Środkowej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/>
        </p:nvGraphicFramePr>
        <p:xfrm>
          <a:off x="9116734" y="4656810"/>
          <a:ext cx="2962170" cy="214313"/>
        </p:xfrm>
        <a:graphic>
          <a:graphicData uri="http://schemas.openxmlformats.org/drawingml/2006/table">
            <a:tbl>
              <a:tblPr/>
              <a:tblGrid>
                <a:gridCol w="2962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region wodny Środkowej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9895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 Box 12">
            <a:extLst>
              <a:ext uri="{FF2B5EF4-FFF2-40B4-BE49-F238E27FC236}">
                <a16:creationId xmlns:a16="http://schemas.microsoft.com/office/drawing/2014/main" id="{5BCC7AD5-E191-47D9-A897-D4C3BF29A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97" y="1363818"/>
            <a:ext cx="3255005" cy="1958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Środkowej Wisły: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398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(23%)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200" b="1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5 (19%)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21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(4%)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22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(22%)</a:t>
            </a:r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67E5A890-2992-468D-9B10-3B72C1347A13}"/>
              </a:ext>
            </a:extLst>
          </p:cNvPr>
          <p:cNvSpPr/>
          <p:nvPr/>
        </p:nvSpPr>
        <p:spPr>
          <a:xfrm>
            <a:off x="391226" y="1233795"/>
            <a:ext cx="3325367" cy="483680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Text Box 12">
            <a:extLst>
              <a:ext uri="{FF2B5EF4-FFF2-40B4-BE49-F238E27FC236}">
                <a16:creationId xmlns:a16="http://schemas.microsoft.com/office/drawing/2014/main" id="{C17F2AE1-60CD-4C22-8A04-19F6C65C9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8" y="3419197"/>
            <a:ext cx="3290185" cy="115262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Status jcwp w regionie wodnym Środkowej Wisły: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87%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SZCW: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12%</a:t>
            </a:r>
          </a:p>
        </p:txBody>
      </p:sp>
      <p:sp>
        <p:nvSpPr>
          <p:cNvPr id="24" name="Text Box 12">
            <a:extLst>
              <a:ext uri="{FF2B5EF4-FFF2-40B4-BE49-F238E27FC236}">
                <a16:creationId xmlns:a16="http://schemas.microsoft.com/office/drawing/2014/main" id="{F6884B1E-2BB0-4203-8732-EA40A8E6A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16" y="4590998"/>
            <a:ext cx="3290185" cy="13773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 jcwp, 22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47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377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424 jcwp</a:t>
            </a:r>
          </a:p>
        </p:txBody>
      </p:sp>
      <p:sp>
        <p:nvSpPr>
          <p:cNvPr id="25" name="Prostokąt 24">
            <a:extLst>
              <a:ext uri="{FF2B5EF4-FFF2-40B4-BE49-F238E27FC236}">
                <a16:creationId xmlns:a16="http://schemas.microsoft.com/office/drawing/2014/main" id="{DD7999B3-91FF-4B0B-9C16-ECE727952698}"/>
              </a:ext>
            </a:extLst>
          </p:cNvPr>
          <p:cNvSpPr/>
          <p:nvPr/>
        </p:nvSpPr>
        <p:spPr>
          <a:xfrm>
            <a:off x="540774" y="2060766"/>
            <a:ext cx="3007085" cy="28255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26" name="Wykres 25">
            <a:extLst>
              <a:ext uri="{FF2B5EF4-FFF2-40B4-BE49-F238E27FC236}">
                <a16:creationId xmlns:a16="http://schemas.microsoft.com/office/drawing/2014/main" id="{97F816F3-3180-4566-A777-1FAD9F50C57B}"/>
              </a:ext>
            </a:extLst>
          </p:cNvPr>
          <p:cNvGraphicFramePr>
            <a:graphicFrameLocks/>
          </p:cNvGraphicFramePr>
          <p:nvPr/>
        </p:nvGraphicFramePr>
        <p:xfrm>
          <a:off x="9320981" y="2525349"/>
          <a:ext cx="2757922" cy="2029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097CFC8F-7316-4E95-978F-D6054EC693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3370" y="1233794"/>
            <a:ext cx="5329970" cy="459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99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Środkowej Wisły – jcwp jeziorne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/>
        </p:nvGraphicFramePr>
        <p:xfrm>
          <a:off x="3883130" y="5753985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LW – region wodny Środkowej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/>
        </p:nvGraphicFramePr>
        <p:xfrm>
          <a:off x="9176490" y="4529848"/>
          <a:ext cx="2471950" cy="214313"/>
        </p:xfrm>
        <a:graphic>
          <a:graphicData uri="http://schemas.openxmlformats.org/drawingml/2006/table">
            <a:tbl>
              <a:tblPr/>
              <a:tblGrid>
                <a:gridCol w="2471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LW – region wodny Środkowej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95547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 Box 12">
            <a:extLst>
              <a:ext uri="{FF2B5EF4-FFF2-40B4-BE49-F238E27FC236}">
                <a16:creationId xmlns:a16="http://schemas.microsoft.com/office/drawing/2014/main" id="{5BCC7AD5-E191-47D9-A897-D4C3BF29A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97" y="1363818"/>
            <a:ext cx="3255005" cy="1958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Środkowej Wisły: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398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(23%)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(19%)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21 (4%)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22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(22%)</a:t>
            </a:r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67E5A890-2992-468D-9B10-3B72C1347A13}"/>
              </a:ext>
            </a:extLst>
          </p:cNvPr>
          <p:cNvSpPr/>
          <p:nvPr/>
        </p:nvSpPr>
        <p:spPr>
          <a:xfrm>
            <a:off x="391226" y="1233795"/>
            <a:ext cx="3325367" cy="483680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Text Box 12">
            <a:extLst>
              <a:ext uri="{FF2B5EF4-FFF2-40B4-BE49-F238E27FC236}">
                <a16:creationId xmlns:a16="http://schemas.microsoft.com/office/drawing/2014/main" id="{C17F2AE1-60CD-4C22-8A04-19F6C65C9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8" y="3419197"/>
            <a:ext cx="3290185" cy="115262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Status jcwp w regionie wodnym Środkowej Wisły: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87%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SZCW: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12%</a:t>
            </a:r>
          </a:p>
        </p:txBody>
      </p:sp>
      <p:sp>
        <p:nvSpPr>
          <p:cNvPr id="24" name="Text Box 12">
            <a:extLst>
              <a:ext uri="{FF2B5EF4-FFF2-40B4-BE49-F238E27FC236}">
                <a16:creationId xmlns:a16="http://schemas.microsoft.com/office/drawing/2014/main" id="{F6884B1E-2BB0-4203-8732-EA40A8E6A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16" y="4590998"/>
            <a:ext cx="3290185" cy="13773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 jcwp, 22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47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377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424 jcwp</a:t>
            </a:r>
          </a:p>
        </p:txBody>
      </p:sp>
      <p:sp>
        <p:nvSpPr>
          <p:cNvPr id="25" name="Prostokąt 24">
            <a:extLst>
              <a:ext uri="{FF2B5EF4-FFF2-40B4-BE49-F238E27FC236}">
                <a16:creationId xmlns:a16="http://schemas.microsoft.com/office/drawing/2014/main" id="{DD7999B3-91FF-4B0B-9C16-ECE727952698}"/>
              </a:ext>
            </a:extLst>
          </p:cNvPr>
          <p:cNvSpPr/>
          <p:nvPr/>
        </p:nvSpPr>
        <p:spPr>
          <a:xfrm>
            <a:off x="540774" y="2317439"/>
            <a:ext cx="3007085" cy="28255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17" name="Wykres 16">
            <a:extLst>
              <a:ext uri="{FF2B5EF4-FFF2-40B4-BE49-F238E27FC236}">
                <a16:creationId xmlns:a16="http://schemas.microsoft.com/office/drawing/2014/main" id="{3D3CB9F8-C8C5-4D36-8969-FBEB693417CB}"/>
              </a:ext>
            </a:extLst>
          </p:cNvPr>
          <p:cNvGraphicFramePr>
            <a:graphicFrameLocks/>
          </p:cNvGraphicFramePr>
          <p:nvPr/>
        </p:nvGraphicFramePr>
        <p:xfrm>
          <a:off x="9176490" y="2455749"/>
          <a:ext cx="2962170" cy="2046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8A29ECB6-C907-4713-8F1D-781159F8A5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817" y="1233795"/>
            <a:ext cx="5174264" cy="45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24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Środkowej Wisły - jcwpd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/>
        </p:nvGraphicFramePr>
        <p:xfrm>
          <a:off x="5070580" y="596251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jcwpd– region wodny Środkowej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Text Box 12">
            <a:extLst>
              <a:ext uri="{FF2B5EF4-FFF2-40B4-BE49-F238E27FC236}">
                <a16:creationId xmlns:a16="http://schemas.microsoft.com/office/drawing/2014/main" id="{873D177A-4289-4987-8C39-FB3E3DC21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97" y="1363818"/>
            <a:ext cx="3255005" cy="1958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Środkowej Wisły: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398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(23%)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(19%)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21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(4%)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22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(22%)</a:t>
            </a:r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9FF5FEAD-8A93-4FBB-AE2F-2C35C38098C7}"/>
              </a:ext>
            </a:extLst>
          </p:cNvPr>
          <p:cNvSpPr/>
          <p:nvPr/>
        </p:nvSpPr>
        <p:spPr>
          <a:xfrm>
            <a:off x="391226" y="1233795"/>
            <a:ext cx="3325367" cy="483680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Text Box 12">
            <a:extLst>
              <a:ext uri="{FF2B5EF4-FFF2-40B4-BE49-F238E27FC236}">
                <a16:creationId xmlns:a16="http://schemas.microsoft.com/office/drawing/2014/main" id="{82CFA295-DE05-47B5-85E1-A99CC67738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8" y="3419197"/>
            <a:ext cx="3290185" cy="115262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Status jcwp w regionie wodnym Środkowej Wisły: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87%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SZCW: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12%</a:t>
            </a:r>
          </a:p>
        </p:txBody>
      </p:sp>
      <p:sp>
        <p:nvSpPr>
          <p:cNvPr id="19" name="Text Box 12">
            <a:extLst>
              <a:ext uri="{FF2B5EF4-FFF2-40B4-BE49-F238E27FC236}">
                <a16:creationId xmlns:a16="http://schemas.microsoft.com/office/drawing/2014/main" id="{FAFECF75-B7FC-446E-98A0-D29AB0771A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16" y="4590998"/>
            <a:ext cx="3290185" cy="13773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 jcwp, 22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47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377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424 jcwp</a:t>
            </a:r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010AFA39-4947-4A7F-B374-46D4592B17D0}"/>
              </a:ext>
            </a:extLst>
          </p:cNvPr>
          <p:cNvSpPr/>
          <p:nvPr/>
        </p:nvSpPr>
        <p:spPr>
          <a:xfrm>
            <a:off x="540774" y="3030282"/>
            <a:ext cx="3007085" cy="28255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99C7C550-A4D7-4084-B43F-FF2DFF099F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080" y="1185075"/>
            <a:ext cx="5731959" cy="477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815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Środkowej Wisły – obszary chronione  </a:t>
            </a:r>
            <a:r>
              <a:rPr lang="pl-PL" alt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525974"/>
              </p:ext>
            </p:extLst>
          </p:nvPr>
        </p:nvGraphicFramePr>
        <p:xfrm>
          <a:off x="4774216" y="595219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w obrębie których występują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SiG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– region wodny Środkowej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Text Box 12">
            <a:extLst>
              <a:ext uri="{FF2B5EF4-FFF2-40B4-BE49-F238E27FC236}">
                <a16:creationId xmlns:a16="http://schemas.microsoft.com/office/drawing/2014/main" id="{E6FEBE31-C9F6-482E-BE75-6920261D4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97" y="1363818"/>
            <a:ext cx="3255005" cy="1958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Środkowej Wisły: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398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(23%)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(19%)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21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(4%)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22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(22%)</a:t>
            </a:r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7C70FB4F-A3C7-484D-9B34-EA9296967708}"/>
              </a:ext>
            </a:extLst>
          </p:cNvPr>
          <p:cNvSpPr/>
          <p:nvPr/>
        </p:nvSpPr>
        <p:spPr>
          <a:xfrm>
            <a:off x="391226" y="1233795"/>
            <a:ext cx="3325367" cy="483680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Text Box 12">
            <a:extLst>
              <a:ext uri="{FF2B5EF4-FFF2-40B4-BE49-F238E27FC236}">
                <a16:creationId xmlns:a16="http://schemas.microsoft.com/office/drawing/2014/main" id="{76C18CC1-D8F9-4DDD-B854-4DEF9327B7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8" y="3419197"/>
            <a:ext cx="3290185" cy="115262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Status jcwp w regionie wodnym Środkowej Wisły: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87%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SZCW: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12%</a:t>
            </a:r>
          </a:p>
        </p:txBody>
      </p:sp>
      <p:sp>
        <p:nvSpPr>
          <p:cNvPr id="19" name="Text Box 12">
            <a:extLst>
              <a:ext uri="{FF2B5EF4-FFF2-40B4-BE49-F238E27FC236}">
                <a16:creationId xmlns:a16="http://schemas.microsoft.com/office/drawing/2014/main" id="{152A649C-BC06-4867-BBCD-63EC50A2B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16" y="4590998"/>
            <a:ext cx="3290185" cy="13773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 jcwp, 22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4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7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377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424 jcwp</a:t>
            </a:r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3FE9460C-90F0-483A-BB97-F95C897F617A}"/>
              </a:ext>
            </a:extLst>
          </p:cNvPr>
          <p:cNvSpPr/>
          <p:nvPr/>
        </p:nvSpPr>
        <p:spPr>
          <a:xfrm>
            <a:off x="443997" y="5461000"/>
            <a:ext cx="3007085" cy="231140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A10B52AF-4EFD-42C1-A219-E083C65A60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108" y="1233796"/>
            <a:ext cx="5648745" cy="470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07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Kluczowe informacje dotyczące regionu wodnego Warty (obszar dorzecza Odry)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3" y="1375279"/>
            <a:ext cx="5381625" cy="250837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Warty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jeden z pięciu regionów wodnych obszaru dorzecza Odry. Zajmuje powierzchnię ok. 31% powierzchni obszaru dorzecza Odry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pod względem administracyjnym region wodny leży w województwach: łódzkim, wielkopolskim, lubuskim i niewielkim fragmentem kujawsko-pomorskim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obrębie regionu wodnego Środkowej Wisły występują jcwp rzeczne (RW), zbiornikowe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), jeziorne (LW) oraz jcwpd (podziemne). Brak jcwp przybrzeżnych (CW) i przejściowych (TW)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przeważający sposób użytkowania gruntów: tereny rolne</a:t>
            </a: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D80BFA2B-5B10-4202-8F5E-EAD34B7A7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20885"/>
              </p:ext>
            </p:extLst>
          </p:nvPr>
        </p:nvGraphicFramePr>
        <p:xfrm>
          <a:off x="5963844" y="592972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Warty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E0663902-0B6C-4090-BFAE-818C9E4B7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5020993"/>
              </p:ext>
            </p:extLst>
          </p:nvPr>
        </p:nvGraphicFramePr>
        <p:xfrm>
          <a:off x="655635" y="5944144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Udział poszczególnych form zagospodarowania terenu regionu wodnego Warty</a:t>
                      </a:r>
                      <a:endParaRPr kumimoji="0" lang="en-US" altLang="pl-PL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00000000-0008-0000-02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6596877"/>
              </p:ext>
            </p:extLst>
          </p:nvPr>
        </p:nvGraphicFramePr>
        <p:xfrm>
          <a:off x="1066800" y="3962400"/>
          <a:ext cx="3444239" cy="1874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59417D60-A23D-4B17-8BA7-C6FC2C7E77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844" y="1140261"/>
            <a:ext cx="5707045" cy="475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742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Warty – jcwp rzeczne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890272"/>
              </p:ext>
            </p:extLst>
          </p:nvPr>
        </p:nvGraphicFramePr>
        <p:xfrm>
          <a:off x="3716593" y="5996927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RW –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2248853"/>
              </p:ext>
            </p:extLst>
          </p:nvPr>
        </p:nvGraphicFramePr>
        <p:xfrm>
          <a:off x="9220734" y="4659635"/>
          <a:ext cx="2917925" cy="214313"/>
        </p:xfrm>
        <a:graphic>
          <a:graphicData uri="http://schemas.openxmlformats.org/drawingml/2006/table">
            <a:tbl>
              <a:tblPr/>
              <a:tblGrid>
                <a:gridCol w="291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RW –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0366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6CE6291F-0E07-4D76-B821-73B89AE2407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9" name="Text Box 12">
              <a:extLst>
                <a:ext uri="{FF2B5EF4-FFF2-40B4-BE49-F238E27FC236}">
                  <a16:creationId xmlns:a16="http://schemas.microsoft.com/office/drawing/2014/main" id="{2DD17E3F-CAB8-4F51-A5A2-3771DE7EA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Warty: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279 (22%)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(11%)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124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(29%)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16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(24%)</a:t>
              </a:r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84C1F528-FDC5-4CDA-97BC-C76199E14208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276C2311-8C81-46FF-9FB9-AEBD5A998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Warty: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64%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35%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E3122DB7-ED08-4E1A-8B07-930D4F6F3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 jcwp, 16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144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348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405 jcwp</a:t>
              </a:r>
            </a:p>
          </p:txBody>
        </p:sp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D97146D8-A543-4A42-8902-A6E12A38CBBC}"/>
                </a:ext>
              </a:extLst>
            </p:cNvPr>
            <p:cNvSpPr/>
            <p:nvPr/>
          </p:nvSpPr>
          <p:spPr>
            <a:xfrm>
              <a:off x="540774" y="1811524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645694BA-AA12-437C-B21A-FCC08C7ECD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4103" y="1233795"/>
            <a:ext cx="5237897" cy="4763925"/>
          </a:xfrm>
          <a:prstGeom prst="rect">
            <a:avLst/>
          </a:prstGeom>
        </p:spPr>
      </p:pic>
      <p:graphicFrame>
        <p:nvGraphicFramePr>
          <p:cNvPr id="18" name="Wykres 17">
            <a:extLst>
              <a:ext uri="{FF2B5EF4-FFF2-40B4-BE49-F238E27FC236}">
                <a16:creationId xmlns:a16="http://schemas.microsoft.com/office/drawing/2014/main" id="{44B6E678-EAB5-40E2-A6B9-0D6EA07DF5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2397056"/>
              </p:ext>
            </p:extLst>
          </p:nvPr>
        </p:nvGraphicFramePr>
        <p:xfrm>
          <a:off x="9459913" y="2320404"/>
          <a:ext cx="2582192" cy="2287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695031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Warty – jcwp zbiornikowe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3071743"/>
              </p:ext>
            </p:extLst>
          </p:nvPr>
        </p:nvGraphicFramePr>
        <p:xfrm>
          <a:off x="3734183" y="596265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724659"/>
              </p:ext>
            </p:extLst>
          </p:nvPr>
        </p:nvGraphicFramePr>
        <p:xfrm>
          <a:off x="9280578" y="4648437"/>
          <a:ext cx="2962170" cy="214313"/>
        </p:xfrm>
        <a:graphic>
          <a:graphicData uri="http://schemas.openxmlformats.org/drawingml/2006/table">
            <a:tbl>
              <a:tblPr/>
              <a:tblGrid>
                <a:gridCol w="2962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9895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 Box 12">
            <a:extLst>
              <a:ext uri="{FF2B5EF4-FFF2-40B4-BE49-F238E27FC236}">
                <a16:creationId xmlns:a16="http://schemas.microsoft.com/office/drawing/2014/main" id="{5BCC7AD5-E191-47D9-A897-D4C3BF29A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97" y="1363818"/>
            <a:ext cx="3255005" cy="1958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Warty: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279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(22%)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200" b="1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 (11%)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124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(29%)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16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(24%)</a:t>
            </a:r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67E5A890-2992-468D-9B10-3B72C1347A13}"/>
              </a:ext>
            </a:extLst>
          </p:cNvPr>
          <p:cNvSpPr/>
          <p:nvPr/>
        </p:nvSpPr>
        <p:spPr>
          <a:xfrm>
            <a:off x="391226" y="1233795"/>
            <a:ext cx="3325367" cy="483680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rostokąt 24">
            <a:extLst>
              <a:ext uri="{FF2B5EF4-FFF2-40B4-BE49-F238E27FC236}">
                <a16:creationId xmlns:a16="http://schemas.microsoft.com/office/drawing/2014/main" id="{DD7999B3-91FF-4B0B-9C16-ECE727952698}"/>
              </a:ext>
            </a:extLst>
          </p:cNvPr>
          <p:cNvSpPr/>
          <p:nvPr/>
        </p:nvSpPr>
        <p:spPr>
          <a:xfrm>
            <a:off x="540774" y="2060766"/>
            <a:ext cx="3007085" cy="28255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26" name="Wykres 25">
            <a:extLst>
              <a:ext uri="{FF2B5EF4-FFF2-40B4-BE49-F238E27FC236}">
                <a16:creationId xmlns:a16="http://schemas.microsoft.com/office/drawing/2014/main" id="{97F816F3-3180-4566-A777-1FAD9F50C57B}"/>
              </a:ext>
            </a:extLst>
          </p:cNvPr>
          <p:cNvGraphicFramePr>
            <a:graphicFrameLocks/>
          </p:cNvGraphicFramePr>
          <p:nvPr/>
        </p:nvGraphicFramePr>
        <p:xfrm>
          <a:off x="9320981" y="2525349"/>
          <a:ext cx="2757922" cy="2029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Text Box 12">
            <a:extLst>
              <a:ext uri="{FF2B5EF4-FFF2-40B4-BE49-F238E27FC236}">
                <a16:creationId xmlns:a16="http://schemas.microsoft.com/office/drawing/2014/main" id="{14D90689-A4F6-40BF-86F9-FD701E98F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8" y="3419197"/>
            <a:ext cx="3290185" cy="96795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Status jcwp w regionie wodnym Warty: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64%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SZCW: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35%</a:t>
            </a:r>
          </a:p>
        </p:txBody>
      </p:sp>
      <p:sp>
        <p:nvSpPr>
          <p:cNvPr id="16" name="Text Box 12">
            <a:extLst>
              <a:ext uri="{FF2B5EF4-FFF2-40B4-BE49-F238E27FC236}">
                <a16:creationId xmlns:a16="http://schemas.microsoft.com/office/drawing/2014/main" id="{18482A17-9CFF-4DD0-AF01-B744C6217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16" y="4590998"/>
            <a:ext cx="3290185" cy="13773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 jcwp, 16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144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348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405 jcwp</a:t>
            </a:r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C0A11165-34CD-4B8E-8EA3-CED6B9101D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3370" y="1233795"/>
            <a:ext cx="5231728" cy="475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0384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Warty – jcwp jeziorne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502814"/>
              </p:ext>
            </p:extLst>
          </p:nvPr>
        </p:nvGraphicFramePr>
        <p:xfrm>
          <a:off x="3890709" y="5909468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LW –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1336195"/>
              </p:ext>
            </p:extLst>
          </p:nvPr>
        </p:nvGraphicFramePr>
        <p:xfrm>
          <a:off x="9176490" y="4529848"/>
          <a:ext cx="2471950" cy="214313"/>
        </p:xfrm>
        <a:graphic>
          <a:graphicData uri="http://schemas.openxmlformats.org/drawingml/2006/table">
            <a:tbl>
              <a:tblPr/>
              <a:tblGrid>
                <a:gridCol w="2471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LW –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95547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Prostokąt 21">
            <a:extLst>
              <a:ext uri="{FF2B5EF4-FFF2-40B4-BE49-F238E27FC236}">
                <a16:creationId xmlns:a16="http://schemas.microsoft.com/office/drawing/2014/main" id="{67E5A890-2992-468D-9B10-3B72C1347A13}"/>
              </a:ext>
            </a:extLst>
          </p:cNvPr>
          <p:cNvSpPr/>
          <p:nvPr/>
        </p:nvSpPr>
        <p:spPr>
          <a:xfrm>
            <a:off x="391226" y="1233795"/>
            <a:ext cx="3325367" cy="483680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rostokąt 24">
            <a:extLst>
              <a:ext uri="{FF2B5EF4-FFF2-40B4-BE49-F238E27FC236}">
                <a16:creationId xmlns:a16="http://schemas.microsoft.com/office/drawing/2014/main" id="{DD7999B3-91FF-4B0B-9C16-ECE727952698}"/>
              </a:ext>
            </a:extLst>
          </p:cNvPr>
          <p:cNvSpPr/>
          <p:nvPr/>
        </p:nvSpPr>
        <p:spPr>
          <a:xfrm>
            <a:off x="540774" y="2317439"/>
            <a:ext cx="3007085" cy="28255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Text Box 12">
            <a:extLst>
              <a:ext uri="{FF2B5EF4-FFF2-40B4-BE49-F238E27FC236}">
                <a16:creationId xmlns:a16="http://schemas.microsoft.com/office/drawing/2014/main" id="{1376476F-4402-4110-89E1-A03D44E67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8" y="3419197"/>
            <a:ext cx="3290185" cy="96795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Status jcwp w regionie wodnym Warty 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64%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SZCW: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35%</a:t>
            </a:r>
          </a:p>
        </p:txBody>
      </p:sp>
      <p:sp>
        <p:nvSpPr>
          <p:cNvPr id="16" name="Text Box 12">
            <a:extLst>
              <a:ext uri="{FF2B5EF4-FFF2-40B4-BE49-F238E27FC236}">
                <a16:creationId xmlns:a16="http://schemas.microsoft.com/office/drawing/2014/main" id="{D40791E4-0E7E-4D69-9763-1FA5EFB14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16" y="4590998"/>
            <a:ext cx="3290185" cy="13773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 jcwp, 16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144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348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405 jcwp</a:t>
            </a:r>
          </a:p>
        </p:txBody>
      </p:sp>
      <p:sp>
        <p:nvSpPr>
          <p:cNvPr id="18" name="Text Box 12">
            <a:extLst>
              <a:ext uri="{FF2B5EF4-FFF2-40B4-BE49-F238E27FC236}">
                <a16:creationId xmlns:a16="http://schemas.microsoft.com/office/drawing/2014/main" id="{84747937-9DC2-4F2A-8C2B-21A852FFF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97" y="1363818"/>
            <a:ext cx="3255005" cy="1958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Warty: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279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(22%)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(11%)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124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(29%)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16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(24%)</a:t>
            </a:r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E29C850C-9BC1-49C1-946D-6C3C7839E0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7360" y="1230138"/>
            <a:ext cx="5132703" cy="4668250"/>
          </a:xfrm>
          <a:prstGeom prst="rect">
            <a:avLst/>
          </a:prstGeom>
        </p:spPr>
      </p:pic>
      <p:graphicFrame>
        <p:nvGraphicFramePr>
          <p:cNvPr id="26" name="Wykres 25">
            <a:extLst>
              <a:ext uri="{FF2B5EF4-FFF2-40B4-BE49-F238E27FC236}">
                <a16:creationId xmlns:a16="http://schemas.microsoft.com/office/drawing/2014/main" id="{4FE17FDE-0C23-4E04-8B51-BD921CD56F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594073"/>
              </p:ext>
            </p:extLst>
          </p:nvPr>
        </p:nvGraphicFramePr>
        <p:xfrm>
          <a:off x="9176490" y="2456786"/>
          <a:ext cx="2962170" cy="2046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9469914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Warty - jcwpd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67843"/>
              </p:ext>
            </p:extLst>
          </p:nvPr>
        </p:nvGraphicFramePr>
        <p:xfrm>
          <a:off x="4612281" y="596251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jcwpd–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Prostokąt 15">
            <a:extLst>
              <a:ext uri="{FF2B5EF4-FFF2-40B4-BE49-F238E27FC236}">
                <a16:creationId xmlns:a16="http://schemas.microsoft.com/office/drawing/2014/main" id="{9FF5FEAD-8A93-4FBB-AE2F-2C35C38098C7}"/>
              </a:ext>
            </a:extLst>
          </p:cNvPr>
          <p:cNvSpPr/>
          <p:nvPr/>
        </p:nvSpPr>
        <p:spPr>
          <a:xfrm>
            <a:off x="391226" y="1233795"/>
            <a:ext cx="3325367" cy="483680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010AFA39-4947-4A7F-B374-46D4592B17D0}"/>
              </a:ext>
            </a:extLst>
          </p:cNvPr>
          <p:cNvSpPr/>
          <p:nvPr/>
        </p:nvSpPr>
        <p:spPr>
          <a:xfrm>
            <a:off x="540774" y="3030282"/>
            <a:ext cx="3007085" cy="28255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Text Box 12">
            <a:extLst>
              <a:ext uri="{FF2B5EF4-FFF2-40B4-BE49-F238E27FC236}">
                <a16:creationId xmlns:a16="http://schemas.microsoft.com/office/drawing/2014/main" id="{116182B4-A499-4D04-9385-185CFC9372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8" y="3419197"/>
            <a:ext cx="3290185" cy="96795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Status jcwp w regionie wodnym Warty 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64%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SZCW: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35%</a:t>
            </a:r>
          </a:p>
        </p:txBody>
      </p:sp>
      <p:sp>
        <p:nvSpPr>
          <p:cNvPr id="13" name="Text Box 12">
            <a:extLst>
              <a:ext uri="{FF2B5EF4-FFF2-40B4-BE49-F238E27FC236}">
                <a16:creationId xmlns:a16="http://schemas.microsoft.com/office/drawing/2014/main" id="{C3A55AE6-A50F-4D83-83D3-21B0CC27C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16" y="4590998"/>
            <a:ext cx="3290185" cy="13773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 jcwp, 16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144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348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405 jcwp</a:t>
            </a:r>
          </a:p>
        </p:txBody>
      </p:sp>
      <p:sp>
        <p:nvSpPr>
          <p:cNvPr id="17" name="Text Box 12">
            <a:extLst>
              <a:ext uri="{FF2B5EF4-FFF2-40B4-BE49-F238E27FC236}">
                <a16:creationId xmlns:a16="http://schemas.microsoft.com/office/drawing/2014/main" id="{276572EB-1F36-484F-8FE0-0880747F12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97" y="1363818"/>
            <a:ext cx="3255005" cy="1958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Warty: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279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(22%)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(11%)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124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(29%)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16 (24%)</a:t>
            </a:r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652CB8A6-A4DB-47F0-80D0-69ADE55BF6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2281" y="1205841"/>
            <a:ext cx="5236283" cy="476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538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Warty – obszary chronione  </a:t>
            </a:r>
            <a:r>
              <a:rPr lang="pl-PL" altLang="pl-PL" sz="1800" b="1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532403"/>
              </p:ext>
            </p:extLst>
          </p:nvPr>
        </p:nvGraphicFramePr>
        <p:xfrm>
          <a:off x="4774216" y="595219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w obrębie których występują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SiG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–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Prostokąt 15">
            <a:extLst>
              <a:ext uri="{FF2B5EF4-FFF2-40B4-BE49-F238E27FC236}">
                <a16:creationId xmlns:a16="http://schemas.microsoft.com/office/drawing/2014/main" id="{7C70FB4F-A3C7-484D-9B34-EA9296967708}"/>
              </a:ext>
            </a:extLst>
          </p:cNvPr>
          <p:cNvSpPr/>
          <p:nvPr/>
        </p:nvSpPr>
        <p:spPr>
          <a:xfrm>
            <a:off x="391226" y="1233795"/>
            <a:ext cx="3325367" cy="483680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3FE9460C-90F0-483A-BB97-F95C897F617A}"/>
              </a:ext>
            </a:extLst>
          </p:cNvPr>
          <p:cNvSpPr/>
          <p:nvPr/>
        </p:nvSpPr>
        <p:spPr>
          <a:xfrm>
            <a:off x="443997" y="5461000"/>
            <a:ext cx="3007085" cy="231140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Text Box 12">
            <a:extLst>
              <a:ext uri="{FF2B5EF4-FFF2-40B4-BE49-F238E27FC236}">
                <a16:creationId xmlns:a16="http://schemas.microsoft.com/office/drawing/2014/main" id="{1AA9F24E-184C-4353-9E90-B7AB0E5CF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8" y="3419197"/>
            <a:ext cx="3290185" cy="96795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Status jcwp w regionie wodnym Warty: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64%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SZCW: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35%</a:t>
            </a:r>
          </a:p>
        </p:txBody>
      </p:sp>
      <p:sp>
        <p:nvSpPr>
          <p:cNvPr id="13" name="Text Box 12">
            <a:extLst>
              <a:ext uri="{FF2B5EF4-FFF2-40B4-BE49-F238E27FC236}">
                <a16:creationId xmlns:a16="http://schemas.microsoft.com/office/drawing/2014/main" id="{C7A10CC8-F836-401A-8D57-34F4E9BCF3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16" y="4590998"/>
            <a:ext cx="3290185" cy="13773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 jcwp, 16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144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348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405 jcwp</a:t>
            </a:r>
          </a:p>
        </p:txBody>
      </p:sp>
      <p:sp>
        <p:nvSpPr>
          <p:cNvPr id="17" name="Text Box 12">
            <a:extLst>
              <a:ext uri="{FF2B5EF4-FFF2-40B4-BE49-F238E27FC236}">
                <a16:creationId xmlns:a16="http://schemas.microsoft.com/office/drawing/2014/main" id="{8EDC688D-669D-47E6-B98B-F09E74A3B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97" y="1363818"/>
            <a:ext cx="3255005" cy="1958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Warty: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	279 (22%)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(11%)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124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(29%)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16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(24%)</a:t>
            </a:r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5C42B7A9-4ACE-4426-8E72-4BA2DBBFB1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4216" y="1237668"/>
            <a:ext cx="5172098" cy="470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0870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A36B4CF6-7C18-4272-8888-E9D97B19BDC5}"/>
              </a:ext>
            </a:extLst>
          </p:cNvPr>
          <p:cNvSpPr txBox="1"/>
          <p:nvPr/>
        </p:nvSpPr>
        <p:spPr>
          <a:xfrm>
            <a:off x="317578" y="1328737"/>
            <a:ext cx="10999351" cy="95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Zgodnie z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wymaganiami wskazanymi w art. 5 RDW państwa członkowskie mają obowiązek cyklicznego przeglądu wpływu działalności człowieka na środowisko. W zakresie przeglądu przeprowadzana jest identyfikacja znaczących oddziaływań oraz ocena ich wpływu na stan wód powierzchniowych i podziemnych. Odpowiednia ocena presji mających wpływ na jcw umożliwia ustalenie środków dla osiągnięcia celów środowiskowych określonych zgodnie z art. 4 RDW lub powołanie się na wyłączenia w ramach tego przepisu.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0F832522-CE5E-4CD2-BA0E-C4AB265F3B80}"/>
              </a:ext>
            </a:extLst>
          </p:cNvPr>
          <p:cNvSpPr txBox="1"/>
          <p:nvPr/>
        </p:nvSpPr>
        <p:spPr>
          <a:xfrm>
            <a:off x="525923" y="2786420"/>
            <a:ext cx="5385132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Przeprowadzone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ramach IIaPGW analizy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wykonane zostały dla każdej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kategorii jcwp w zakresie następujących rodzajów presji: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hydromorfologiczny;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biologiczne;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fizykochemiczne;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zasoby wód powierzchniowych.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6BA8E039-DF00-48CD-A5E9-402A0FD2DE18}"/>
              </a:ext>
            </a:extLst>
          </p:cNvPr>
          <p:cNvSpPr txBox="1"/>
          <p:nvPr/>
        </p:nvSpPr>
        <p:spPr>
          <a:xfrm>
            <a:off x="7276368" y="2895526"/>
            <a:ext cx="5385132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przypadku jcwpd analizy dotyczyły: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ilościowy.</a:t>
            </a:r>
          </a:p>
        </p:txBody>
      </p:sp>
      <p:pic>
        <p:nvPicPr>
          <p:cNvPr id="27" name="Obraz 11">
            <a:extLst>
              <a:ext uri="{FF2B5EF4-FFF2-40B4-BE49-F238E27FC236}">
                <a16:creationId xmlns:a16="http://schemas.microsoft.com/office/drawing/2014/main" id="{875B59B2-D4BA-4D3F-9511-ACA02DEA8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34473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6BAF4596-3639-4920-B246-278B372D09B4}"/>
              </a:ext>
            </a:extLst>
          </p:cNvPr>
          <p:cNvSpPr txBox="1"/>
          <p:nvPr/>
        </p:nvSpPr>
        <p:spPr>
          <a:xfrm>
            <a:off x="502276" y="5143183"/>
            <a:ext cx="543242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Analizy uwzględniały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również presje wywierane na obszary chronione oraz kumulację identyfikowanych presji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4608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03BEF950-53D8-4EC4-A9CF-5E8F77480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775" y="1483117"/>
            <a:ext cx="4700286" cy="4294300"/>
          </a:xfrm>
          <a:prstGeom prst="rect">
            <a:avLst/>
          </a:prstGeom>
        </p:spPr>
      </p:pic>
      <p:pic>
        <p:nvPicPr>
          <p:cNvPr id="14" name="Obraz 13" descr="Obraz zawierający mapa&#10;&#10;Opis wygenerowany automatycznie">
            <a:extLst>
              <a:ext uri="{FF2B5EF4-FFF2-40B4-BE49-F238E27FC236}">
                <a16:creationId xmlns:a16="http://schemas.microsoft.com/office/drawing/2014/main" id="{F9719114-31C6-4A67-B1E0-9AC13AE701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3579" y="1466850"/>
            <a:ext cx="5140960" cy="4284737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Środkowej Wisły, region wodny Warty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elementy biologiczne zależne od fizykochemii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66890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4A693E0B-7887-4D85-A3D3-CD182D6100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623353"/>
              </p:ext>
            </p:extLst>
          </p:nvPr>
        </p:nvGraphicFramePr>
        <p:xfrm>
          <a:off x="2328724" y="2470479"/>
          <a:ext cx="4914900" cy="88392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315311099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029533388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3088032411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Warty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Środkowej Wisły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6661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157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148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0244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</a:t>
                      </a:r>
                      <a:r>
                        <a:rPr lang="pl-PL" sz="1000" b="1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</a:t>
                      </a:r>
                      <a:endParaRPr lang="pl-PL" sz="1000" b="1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876035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79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083573"/>
                  </a:ext>
                </a:extLst>
              </a:tr>
            </a:tbl>
          </a:graphicData>
        </a:graphic>
      </p:graphicFrame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539975"/>
              </p:ext>
            </p:extLst>
          </p:nvPr>
        </p:nvGraphicFramePr>
        <p:xfrm>
          <a:off x="274638" y="579905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fizykochemii -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161328"/>
              </p:ext>
            </p:extLst>
          </p:nvPr>
        </p:nvGraphicFramePr>
        <p:xfrm>
          <a:off x="6050598" y="5777417"/>
          <a:ext cx="4584700" cy="335688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fizykochemii - region wodny Środkowej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7739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region wodny Warty, Środkowej Wisły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elementy biologiczne zależne od hydromorfologii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66890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0FB3FB82-243F-4C13-93CE-013862E167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0290" y="1466850"/>
            <a:ext cx="5101922" cy="4252202"/>
          </a:xfrm>
          <a:prstGeom prst="rect">
            <a:avLst/>
          </a:prstGeom>
        </p:spPr>
      </p:pic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E9EE38C7-B822-4C82-A527-042C406E3F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775" y="1454721"/>
            <a:ext cx="4692665" cy="4252202"/>
          </a:xfrm>
          <a:prstGeom prst="rect">
            <a:avLst/>
          </a:prstGeom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4A693E0B-7887-4D85-A3D3-CD182D6100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997674"/>
              </p:ext>
            </p:extLst>
          </p:nvPr>
        </p:nvGraphicFramePr>
        <p:xfrm>
          <a:off x="2328724" y="2470479"/>
          <a:ext cx="4914900" cy="88392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315311099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029533388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3088032411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Warty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Środkowej Wisły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6661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244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345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0244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</a:t>
                      </a:r>
                      <a:r>
                        <a:rPr lang="pl-PL" sz="1000" b="1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</a:t>
                      </a:r>
                      <a:endParaRPr lang="pl-PL" sz="1000" b="1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876035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083573"/>
                  </a:ext>
                </a:extLst>
              </a:tr>
            </a:tbl>
          </a:graphicData>
        </a:graphic>
      </p:graphicFrame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800221"/>
              </p:ext>
            </p:extLst>
          </p:nvPr>
        </p:nvGraphicFramePr>
        <p:xfrm>
          <a:off x="274638" y="5799050"/>
          <a:ext cx="4584700" cy="335688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hydromorfologii -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005151"/>
              </p:ext>
            </p:extLst>
          </p:nvPr>
        </p:nvGraphicFramePr>
        <p:xfrm>
          <a:off x="6050598" y="5777417"/>
          <a:ext cx="4584700" cy="335688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hydromorfologii - region wodny Środkowej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27888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3CDA844F-05EF-4FCE-B88F-4A66EA90B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775" y="1454232"/>
            <a:ext cx="4692665" cy="4252201"/>
          </a:xfrm>
          <a:prstGeom prst="rect">
            <a:avLst/>
          </a:prstGeom>
        </p:spPr>
      </p:pic>
      <p:pic>
        <p:nvPicPr>
          <p:cNvPr id="11" name="Obraz 10" descr="Obraz zawierający mapa&#10;&#10;Opis wygenerowany automatycznie">
            <a:extLst>
              <a:ext uri="{FF2B5EF4-FFF2-40B4-BE49-F238E27FC236}">
                <a16:creationId xmlns:a16="http://schemas.microsoft.com/office/drawing/2014/main" id="{8B05AC23-0A3B-4AEF-AA22-97AD98EA09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1295" y="1454721"/>
            <a:ext cx="5167022" cy="4306459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region wodny Warty, Środkowej Wisły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elementy fizykochemiczne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66890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4A693E0B-7887-4D85-A3D3-CD182D6100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9066074"/>
              </p:ext>
            </p:extLst>
          </p:nvPr>
        </p:nvGraphicFramePr>
        <p:xfrm>
          <a:off x="2328724" y="2470479"/>
          <a:ext cx="4914900" cy="88392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315311099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029533388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3088032411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Warty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Środkowej Wisły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6661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230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253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0244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</a:t>
                      </a:r>
                      <a:r>
                        <a:rPr lang="pl-PL" sz="1000" b="1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</a:t>
                      </a:r>
                      <a:endParaRPr lang="pl-PL" sz="1000" b="1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876035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083573"/>
                  </a:ext>
                </a:extLst>
              </a:tr>
            </a:tbl>
          </a:graphicData>
        </a:graphic>
      </p:graphicFrame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076190"/>
              </p:ext>
            </p:extLst>
          </p:nvPr>
        </p:nvGraphicFramePr>
        <p:xfrm>
          <a:off x="274638" y="579905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fizykochemiczne -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355876"/>
              </p:ext>
            </p:extLst>
          </p:nvPr>
        </p:nvGraphicFramePr>
        <p:xfrm>
          <a:off x="6050598" y="5777417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fizykochemiczne - region wodny Środkowej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56175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015321A7-D6D6-4F16-B70F-D90409D304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775" y="1454232"/>
            <a:ext cx="4694570" cy="4252202"/>
          </a:xfrm>
          <a:prstGeom prst="rect">
            <a:avLst/>
          </a:prstGeom>
        </p:spPr>
      </p:pic>
      <p:pic>
        <p:nvPicPr>
          <p:cNvPr id="14" name="Obraz 13" descr="Obraz zawierający mapa&#10;&#10;Opis wygenerowany automatycznie">
            <a:extLst>
              <a:ext uri="{FF2B5EF4-FFF2-40B4-BE49-F238E27FC236}">
                <a16:creationId xmlns:a16="http://schemas.microsoft.com/office/drawing/2014/main" id="{0D61B779-71B3-4785-A7A5-3C76437007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0290" y="1454232"/>
            <a:ext cx="5167022" cy="4306459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region wodny Warty, Środkowej Wisły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cechy chemiczne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66890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4A693E0B-7887-4D85-A3D3-CD182D6100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160578"/>
              </p:ext>
            </p:extLst>
          </p:nvPr>
        </p:nvGraphicFramePr>
        <p:xfrm>
          <a:off x="2328724" y="2470479"/>
          <a:ext cx="4914900" cy="88392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315311099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029533388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3088032411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Warty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Środkowej Wisły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6661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157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185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0244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</a:t>
                      </a:r>
                      <a:r>
                        <a:rPr lang="pl-PL" sz="1000" b="1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</a:t>
                      </a:r>
                      <a:endParaRPr lang="pl-PL" sz="1000" b="1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876035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80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083573"/>
                  </a:ext>
                </a:extLst>
              </a:tr>
            </a:tbl>
          </a:graphicData>
        </a:graphic>
      </p:graphicFrame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09382"/>
              </p:ext>
            </p:extLst>
          </p:nvPr>
        </p:nvGraphicFramePr>
        <p:xfrm>
          <a:off x="274638" y="579905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cechy chemiczne -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102802"/>
              </p:ext>
            </p:extLst>
          </p:nvPr>
        </p:nvGraphicFramePr>
        <p:xfrm>
          <a:off x="6050598" y="5777417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cechy chemiczne - region wodny Środkowej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3172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D70243D2-56DA-48CD-83FE-385FE8935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776" y="1521754"/>
            <a:ext cx="4692664" cy="4238938"/>
          </a:xfrm>
          <a:prstGeom prst="rect">
            <a:avLst/>
          </a:prstGeom>
        </p:spPr>
      </p:pic>
      <p:pic>
        <p:nvPicPr>
          <p:cNvPr id="11" name="Obraz 10" descr="Obraz zawierający mapa&#10;&#10;Opis wygenerowany automatycznie">
            <a:extLst>
              <a:ext uri="{FF2B5EF4-FFF2-40B4-BE49-F238E27FC236}">
                <a16:creationId xmlns:a16="http://schemas.microsoft.com/office/drawing/2014/main" id="{627DCD95-C379-42D5-ADA2-76757D09EE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0290" y="1454232"/>
            <a:ext cx="5167023" cy="4306460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region wodny Warty, Środkowej Wisły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zasoby wodne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66890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519911"/>
              </p:ext>
            </p:extLst>
          </p:nvPr>
        </p:nvGraphicFramePr>
        <p:xfrm>
          <a:off x="274638" y="579905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zasoby wodne -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849504"/>
              </p:ext>
            </p:extLst>
          </p:nvPr>
        </p:nvGraphicFramePr>
        <p:xfrm>
          <a:off x="6050598" y="5777417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zasoby wodne - region wodny Środkowej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ela 15">
            <a:extLst>
              <a:ext uri="{FF2B5EF4-FFF2-40B4-BE49-F238E27FC236}">
                <a16:creationId xmlns:a16="http://schemas.microsoft.com/office/drawing/2014/main" id="{37CEEC5D-A050-49F2-BCEC-71E46AE702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745309"/>
              </p:ext>
            </p:extLst>
          </p:nvPr>
        </p:nvGraphicFramePr>
        <p:xfrm>
          <a:off x="2328724" y="2470479"/>
          <a:ext cx="4914900" cy="88392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315311099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029533388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3088032411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Warty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Środkowej Wisły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6661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0244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</a:t>
                      </a:r>
                      <a:r>
                        <a:rPr lang="pl-PL" sz="1000" b="1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</a:t>
                      </a:r>
                      <a:endParaRPr lang="pl-PL" sz="1000" b="1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876035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083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36167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Środkowej Wisły, region wodny Warty – liczba presji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274638" y="1181285"/>
            <a:ext cx="1139608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Analiza zidentyfikowanych presji znaczących w poszczególnych jcwp obejmowała badanie występujących zależności pomiędzy różnymi rodzajami presji.  Analiza ta umożliwiła zaprojektowanie efektywnych działań naprawczych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78317FFA-5E9A-4D09-9B7E-5A8AE8FB8C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2310" y="1703757"/>
            <a:ext cx="5121608" cy="4268610"/>
          </a:xfrm>
          <a:prstGeom prst="rect">
            <a:avLst/>
          </a:prstGeom>
        </p:spPr>
      </p:pic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E9462749-6601-4F1D-A120-8666E5E734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784815"/>
              </p:ext>
            </p:extLst>
          </p:nvPr>
        </p:nvGraphicFramePr>
        <p:xfrm>
          <a:off x="6176963" y="5997218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łącznie - region wodny Środkowej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Group 554">
            <a:extLst>
              <a:ext uri="{FF2B5EF4-FFF2-40B4-BE49-F238E27FC236}">
                <a16:creationId xmlns:a16="http://schemas.microsoft.com/office/drawing/2014/main" id="{7E31AFFE-84BD-4E8C-876A-1969AA7778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08354"/>
              </p:ext>
            </p:extLst>
          </p:nvPr>
        </p:nvGraphicFramePr>
        <p:xfrm>
          <a:off x="933450" y="596750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łącznie -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43146487-96A2-4444-8E51-883B3F9C90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312" y="1673728"/>
            <a:ext cx="4692836" cy="426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5009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1583EFFF-2320-4C75-9513-DA6C85C6E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776" y="1594975"/>
            <a:ext cx="4704094" cy="4249998"/>
          </a:xfrm>
          <a:prstGeom prst="rect">
            <a:avLst/>
          </a:prstGeom>
        </p:spPr>
      </p:pic>
      <p:pic>
        <p:nvPicPr>
          <p:cNvPr id="14" name="Obraz 13" descr="Obraz zawierający mapa&#10;&#10;Opis wygenerowany automatycznie">
            <a:extLst>
              <a:ext uri="{FF2B5EF4-FFF2-40B4-BE49-F238E27FC236}">
                <a16:creationId xmlns:a16="http://schemas.microsoft.com/office/drawing/2014/main" id="{311AB232-A477-4B99-BFCE-EF190B4480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0290" y="1566744"/>
            <a:ext cx="5167023" cy="4306460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region wodny Warty, Środkowej Wisły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jcwpd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66890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4A693E0B-7887-4D85-A3D3-CD182D6100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123000"/>
              </p:ext>
            </p:extLst>
          </p:nvPr>
        </p:nvGraphicFramePr>
        <p:xfrm>
          <a:off x="2328724" y="2470479"/>
          <a:ext cx="4914900" cy="124968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315311099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029533388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3088032411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Warty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Środkowej Wisły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6661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ilościowa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0244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chemiczna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876035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chem</a:t>
                      </a: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(A)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08357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chem</a:t>
                      </a: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(B)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422909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brak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1491531"/>
                  </a:ext>
                </a:extLst>
              </a:tr>
            </a:tbl>
          </a:graphicData>
        </a:graphic>
      </p:graphicFrame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/>
        </p:nvGraphicFramePr>
        <p:xfrm>
          <a:off x="274638" y="579905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zasoby wodne -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/>
        </p:nvGraphicFramePr>
        <p:xfrm>
          <a:off x="6050598" y="5777417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zasoby wodne - region wodny Środkowej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97103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>
            <a:extLst>
              <a:ext uri="{FF2B5EF4-FFF2-40B4-BE49-F238E27FC236}">
                <a16:creationId xmlns:a16="http://schemas.microsoft.com/office/drawing/2014/main" id="{2A646757-93F4-4AD2-B69A-20F5FE6EE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29769"/>
            <a:ext cx="5108168" cy="4233085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36675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ryzyka nieosiągnięcia celów środowiskowych – region wodny Środkowej Wisły </a:t>
            </a: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B1B7133B-7B84-4CB2-8993-4B01C0B50C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2461" y="1312458"/>
            <a:ext cx="5078985" cy="4233084"/>
          </a:xfrm>
          <a:prstGeom prst="rect">
            <a:avLst/>
          </a:prstGeom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289FE6C0-5962-4359-89BB-D2E6712BFD9E}"/>
              </a:ext>
            </a:extLst>
          </p:cNvPr>
          <p:cNvSpPr/>
          <p:nvPr/>
        </p:nvSpPr>
        <p:spPr>
          <a:xfrm>
            <a:off x="4857755" y="2183131"/>
            <a:ext cx="2476489" cy="1421130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ext Box 12">
            <a:extLst>
              <a:ext uri="{FF2B5EF4-FFF2-40B4-BE49-F238E27FC236}">
                <a16:creationId xmlns:a16="http://schemas.microsoft.com/office/drawing/2014/main" id="{E63BFE6E-44A8-4923-B32E-11DC94099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5" y="2147537"/>
            <a:ext cx="2545935" cy="150041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regionu wodnego Środkowej Wisły zagrożone nieosiągnięciem celów środowiskowych: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 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94%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  <a:endParaRPr lang="pl-PL" sz="10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 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81%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  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5%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4707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0205F0B6-9157-46CA-BE59-897FE8111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57150"/>
            <a:ext cx="5078986" cy="4619394"/>
          </a:xfrm>
          <a:prstGeom prst="rect">
            <a:avLst/>
          </a:prstGeom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5BB92F0D-B681-496F-9062-E11B2C760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2461" y="1338251"/>
            <a:ext cx="5078985" cy="4619393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36675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ryzyka nieosiągnięcia celów środowiskowych – region wodny Warty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289FE6C0-5962-4359-89BB-D2E6712BFD9E}"/>
              </a:ext>
            </a:extLst>
          </p:cNvPr>
          <p:cNvSpPr/>
          <p:nvPr/>
        </p:nvSpPr>
        <p:spPr>
          <a:xfrm>
            <a:off x="4719771" y="2364649"/>
            <a:ext cx="2476489" cy="1421130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ext Box 12">
            <a:extLst>
              <a:ext uri="{FF2B5EF4-FFF2-40B4-BE49-F238E27FC236}">
                <a16:creationId xmlns:a16="http://schemas.microsoft.com/office/drawing/2014/main" id="{E63BFE6E-44A8-4923-B32E-11DC94099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863" y="2325009"/>
            <a:ext cx="2615381" cy="150041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regionu wodnego Warty zagrożone nieosiągnięciem celów środowiskowych: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   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97%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  <a:endParaRPr lang="pl-PL" sz="10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   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71%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  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31%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8079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405" y="1298574"/>
            <a:ext cx="11141075" cy="46397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środowiskowe ustala się w odniesieniu do wymagań dla stanu lub potencjału ekologicznego oraz stanu chemicznego jcwp.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wód powierzchniowych (art. 4 ust. 1 RDW) jest: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niepogarszanie się stanu wód powierzchniowych oraz ochrona i przywrócenie dobrego stanu jcw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osiągnięcie, co najmniej dobrego stanu lub potencjału ekologicznego wód powierzchniowych;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stopniowe eliminowanie, a w rezultacie zaprzestanie zrzutów do wód powierzchniowych substancji priorytetowych i niebezpiecznych, a także zapobieganie dopływowi zanieczyszczeń do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odwrócenie każdej znaczącej i ciągłej tendencji wzrostu stężenia każdego zanieczyszczenia wynikającego z wpływu działalności człowieka w celu stopniowej redukcji zanieczyszczenia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 zgodności ze wszystkimi normami i celami określonymi w ustawodawstwie wspólnotowym dla obszarów chronionych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Zgodnie z powyższym,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naturalnych (NAT) części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wód jest: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stan ekologiczny i dobry stan chemiczny, w przypadku oceny z monitoringu wód wskazującej na stan dobry lub zły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bardzo dobry stan ekologiczny, w przypadku jcwp, dla których wyniki monitoringu wskazują na bardzo dobry stan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dobry,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</p:txBody>
      </p:sp>
      <p:pic>
        <p:nvPicPr>
          <p:cNvPr id="15" name="Obraz 11">
            <a:extLst>
              <a:ext uri="{FF2B5EF4-FFF2-40B4-BE49-F238E27FC236}">
                <a16:creationId xmlns:a16="http://schemas.microsoft.com/office/drawing/2014/main" id="{1135FCC1-D7AF-4042-A681-2221759D0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167094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F72DCE22-D155-4799-ACE9-343CD1184D00}"/>
              </a:ext>
            </a:extLst>
          </p:cNvPr>
          <p:cNvGraphicFramePr>
            <a:graphicFrameLocks noGrp="1"/>
          </p:cNvGraphicFramePr>
          <p:nvPr/>
        </p:nvGraphicFramePr>
        <p:xfrm>
          <a:off x="8724900" y="5840413"/>
          <a:ext cx="3162300" cy="213088"/>
        </p:xfrm>
        <a:graphic>
          <a:graphicData uri="http://schemas.openxmlformats.org/drawingml/2006/table">
            <a:tbl>
              <a:tblPr/>
              <a:tblGrid>
                <a:gridCol w="316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Liczba działań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8" marR="91438"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98574"/>
            <a:ext cx="11141075" cy="421294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sztucznych i silnie zmienionych części wód jest: </a:t>
            </a:r>
            <a:endParaRPr lang="pl-PL" sz="18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potencjał ekologiczny i dobry stan chemiczny, w przypadku oceny z monitoringu wód wskazującej na stan dobry lub zły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maksymalny potencjał ekologiczny w przypadku jcwp, dla których wyniki monitoringu wskazują na maksymalny potencjał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 rzecznych i zbiornikowych może być również zapewnienie drożności cieku dla migracji ryb</a:t>
            </a:r>
          </a:p>
          <a:p>
            <a:pPr>
              <a:buNone/>
            </a:pPr>
            <a:endParaRPr lang="pl-PL" alt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jcwpd jest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lub ograniczanie wprowadzania do nich zanieczyszczeń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pogorszeniu oraz poprawa ich stanu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ich ochrona i podejmowanie działań naprawczych, a także zapewnianie równowagi między poborem a zasilaniem tych wód, tak aby osiągnąć ich dobry stan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8" name="Obraz 11">
            <a:extLst>
              <a:ext uri="{FF2B5EF4-FFF2-40B4-BE49-F238E27FC236}">
                <a16:creationId xmlns:a16="http://schemas.microsoft.com/office/drawing/2014/main" id="{17D7EA56-63AC-4CAF-A450-06774DF48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236998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1912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 – ocena stopnia osiągnięcia celów środowiskowych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328737"/>
            <a:ext cx="11141075" cy="162711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Elementem aktualizacji planów gospodarowania wodami jest przeprowadzenie oceny spełnienia celów środowiskowych oraz postępu w osiąganiu celów środowiskowych.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stopnia osiągnięcia celów środowiskowych stanowi element wskazujący na konieczność lub brak konieczności bardziej szczegółowej analizy w zakresie ustalonego celu oraz dobranego zestawu działań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przeprowadzonej oceny stanowią wskazanie do aktualizacji ustalonego celu środowiskowego na podstawie najbardziej aktualnych dostępnych danych </a:t>
            </a:r>
          </a:p>
        </p:txBody>
      </p:sp>
      <p:sp>
        <p:nvSpPr>
          <p:cNvPr id="8" name="Text Box 500">
            <a:extLst>
              <a:ext uri="{FF2B5EF4-FFF2-40B4-BE49-F238E27FC236}">
                <a16:creationId xmlns:a16="http://schemas.microsoft.com/office/drawing/2014/main" id="{9B680633-0820-4C1B-8EE8-7074EAA9A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805" y="3193007"/>
            <a:ext cx="11141075" cy="230883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oceny stopnia osiągnięcia celów środowiskowych: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Środkowej Wisły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rzeczne (RW)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ok. 3%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żadna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nie osiągnęła zakładanego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celu środowiskowego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jeziorne (LW)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20%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95%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</p:txBody>
      </p:sp>
      <p:pic>
        <p:nvPicPr>
          <p:cNvPr id="10" name="Obraz 11">
            <a:extLst>
              <a:ext uri="{FF2B5EF4-FFF2-40B4-BE49-F238E27FC236}">
                <a16:creationId xmlns:a16="http://schemas.microsoft.com/office/drawing/2014/main" id="{3882246D-9F92-4C70-9ED9-371FE325E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487353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500">
            <a:extLst>
              <a:ext uri="{FF2B5EF4-FFF2-40B4-BE49-F238E27FC236}">
                <a16:creationId xmlns:a16="http://schemas.microsoft.com/office/drawing/2014/main" id="{83110049-00F4-47B3-AC2E-D9ED244F0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4085" y="3193006"/>
            <a:ext cx="11141075" cy="230883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endParaRPr 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Warty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rzeczne (RW)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ok. 0,5%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żadna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nie osiągnęła zakładanego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celu środowiskowego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jeziorne (LW)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18%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81%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</p:txBody>
      </p:sp>
    </p:spTree>
    <p:extLst>
      <p:ext uri="{BB962C8B-B14F-4D97-AF65-F5344CB8AC3E}">
        <p14:creationId xmlns:p14="http://schemas.microsoft.com/office/powerpoint/2010/main" val="41024306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 2022-2027 – region wodny Środkowej Wisły</a:t>
            </a:r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FC124125-1103-4F7A-963B-1D8146CA1C99}"/>
              </a:ext>
            </a:extLst>
          </p:cNvPr>
          <p:cNvGraphicFramePr>
            <a:graphicFrameLocks noGrp="1"/>
          </p:cNvGraphicFramePr>
          <p:nvPr/>
        </p:nvGraphicFramePr>
        <p:xfrm>
          <a:off x="430530" y="4347846"/>
          <a:ext cx="5435600" cy="1417320"/>
        </p:xfrm>
        <a:graphic>
          <a:graphicData uri="http://schemas.openxmlformats.org/drawingml/2006/table">
            <a:tbl>
              <a:tblPr/>
              <a:tblGrid>
                <a:gridCol w="2755900">
                  <a:extLst>
                    <a:ext uri="{9D8B030D-6E8A-4147-A177-3AD203B41FA5}">
                      <a16:colId xmlns:a16="http://schemas.microsoft.com/office/drawing/2014/main" val="3022936886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110475018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1907788058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Cel środowiskowy jcwpd (2022-2027)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Liczba jcwpd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Udział w ogólnej liczbie jcwpd regionu wodnego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76065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stan chemiczny i ilościowy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95%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38264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4.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75492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5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5479764"/>
                  </a:ext>
                </a:extLst>
              </a:tr>
            </a:tbl>
          </a:graphicData>
        </a:graphic>
      </p:graphicFrame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019CF708-8479-4570-80F5-81526F06F390}"/>
              </a:ext>
            </a:extLst>
          </p:cNvPr>
          <p:cNvGraphicFramePr>
            <a:graphicFrameLocks noGrp="1"/>
          </p:cNvGraphicFramePr>
          <p:nvPr/>
        </p:nvGraphicFramePr>
        <p:xfrm>
          <a:off x="430530" y="1684163"/>
          <a:ext cx="5435600" cy="2148840"/>
        </p:xfrm>
        <a:graphic>
          <a:graphicData uri="http://schemas.openxmlformats.org/drawingml/2006/table">
            <a:tbl>
              <a:tblPr/>
              <a:tblGrid>
                <a:gridCol w="2755900">
                  <a:extLst>
                    <a:ext uri="{9D8B030D-6E8A-4147-A177-3AD203B41FA5}">
                      <a16:colId xmlns:a16="http://schemas.microsoft.com/office/drawing/2014/main" val="2261683899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69190743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497984"/>
                    </a:ext>
                  </a:extLst>
                </a:gridCol>
              </a:tblGrid>
              <a:tr h="35814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Cele środowiskowe jcwp RW (2022-2027)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Liczba jcwp RW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Udział w ogólnej liczbie jcwp RW regionu wodnego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731582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stan ekologiczny i dobry stan chemiczny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856697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potencjał ekologiczny i dobry stan chemiczny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2%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0218109"/>
                  </a:ext>
                </a:extLst>
              </a:tr>
              <a:tr h="28194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zapewnienie drożności cieku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376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94%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4488778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4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271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68%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6896603"/>
                  </a:ext>
                </a:extLst>
              </a:tr>
              <a:tr h="28194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5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251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63%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6944194"/>
                  </a:ext>
                </a:extLst>
              </a:tr>
            </a:tbl>
          </a:graphicData>
        </a:graphic>
      </p:graphicFrame>
      <p:graphicFrame>
        <p:nvGraphicFramePr>
          <p:cNvPr id="20" name="Tabela 19">
            <a:extLst>
              <a:ext uri="{FF2B5EF4-FFF2-40B4-BE49-F238E27FC236}">
                <a16:creationId xmlns:a16="http://schemas.microsoft.com/office/drawing/2014/main" id="{592DFB4C-58BB-472D-A23D-D9D2404A3780}"/>
              </a:ext>
            </a:extLst>
          </p:cNvPr>
          <p:cNvGraphicFramePr>
            <a:graphicFrameLocks noGrp="1"/>
          </p:cNvGraphicFramePr>
          <p:nvPr/>
        </p:nvGraphicFramePr>
        <p:xfrm>
          <a:off x="6325872" y="3356206"/>
          <a:ext cx="5435600" cy="1722120"/>
        </p:xfrm>
        <a:graphic>
          <a:graphicData uri="http://schemas.openxmlformats.org/drawingml/2006/table">
            <a:tbl>
              <a:tblPr/>
              <a:tblGrid>
                <a:gridCol w="2755900">
                  <a:extLst>
                    <a:ext uri="{9D8B030D-6E8A-4147-A177-3AD203B41FA5}">
                      <a16:colId xmlns:a16="http://schemas.microsoft.com/office/drawing/2014/main" val="25813043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317579318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3814641737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Cele środowiskowe jcwp LW (2022-2027)</a:t>
                      </a:r>
                      <a:endParaRPr lang="pl-PL" sz="1000" b="1" i="0" u="none" strike="noStrike">
                        <a:solidFill>
                          <a:srgbClr val="FFFFFF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Liczba jcwp LW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Udział w ogólnej liczbie jcwp LW regionu wodnego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70742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potencjał ekologiczny i dobry stan chemiczny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2880102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stan ekologiczny i dobry stan chemiczny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14%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1784461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4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81%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779238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5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48%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4571062"/>
                  </a:ext>
                </a:extLst>
              </a:tr>
            </a:tbl>
          </a:graphicData>
        </a:graphic>
      </p:graphicFrame>
      <p:pic>
        <p:nvPicPr>
          <p:cNvPr id="25" name="Obraz 11">
            <a:extLst>
              <a:ext uri="{FF2B5EF4-FFF2-40B4-BE49-F238E27FC236}">
                <a16:creationId xmlns:a16="http://schemas.microsoft.com/office/drawing/2014/main" id="{94A62ADA-456C-4092-9845-2BF378659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37781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58EB3869-14B9-40A1-B007-3EDFE550F009}"/>
              </a:ext>
            </a:extLst>
          </p:cNvPr>
          <p:cNvGraphicFramePr>
            <a:graphicFrameLocks noGrp="1"/>
          </p:cNvGraphicFramePr>
          <p:nvPr/>
        </p:nvGraphicFramePr>
        <p:xfrm>
          <a:off x="6325872" y="1181808"/>
          <a:ext cx="5435600" cy="1539240"/>
        </p:xfrm>
        <a:graphic>
          <a:graphicData uri="http://schemas.openxmlformats.org/drawingml/2006/table">
            <a:tbl>
              <a:tblPr/>
              <a:tblGrid>
                <a:gridCol w="2755900">
                  <a:extLst>
                    <a:ext uri="{9D8B030D-6E8A-4147-A177-3AD203B41FA5}">
                      <a16:colId xmlns:a16="http://schemas.microsoft.com/office/drawing/2014/main" val="2550467518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726063436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3583487303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Cel środowiskowy jcwp RWr (2022-2027)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Liczba jcwp RWr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Udział w ogólnej liczbie jcwp </a:t>
                      </a:r>
                      <a:r>
                        <a:rPr lang="pl-PL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RWr</a:t>
                      </a:r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 regionu wodnego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002078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potencjał ekologiczny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 dobry stan chemiczny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8704454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zapewnienie drożności dla migracji ichtiofauny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60%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815482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4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80%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4533253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5 RDW</a:t>
                      </a:r>
                      <a:r>
                        <a:rPr lang="pl-PL" sz="1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01343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82162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 2022-2027 – region wodny Warty</a:t>
            </a:r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FC124125-1103-4F7A-963B-1D8146CA1C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081243"/>
              </p:ext>
            </p:extLst>
          </p:nvPr>
        </p:nvGraphicFramePr>
        <p:xfrm>
          <a:off x="430530" y="4347846"/>
          <a:ext cx="5435600" cy="1417320"/>
        </p:xfrm>
        <a:graphic>
          <a:graphicData uri="http://schemas.openxmlformats.org/drawingml/2006/table">
            <a:tbl>
              <a:tblPr/>
              <a:tblGrid>
                <a:gridCol w="2755900">
                  <a:extLst>
                    <a:ext uri="{9D8B030D-6E8A-4147-A177-3AD203B41FA5}">
                      <a16:colId xmlns:a16="http://schemas.microsoft.com/office/drawing/2014/main" val="3022936886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110475018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1907788058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Cel środowiskowy jcwpd (2022-2027)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Liczba jcwpd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Udział w ogólnej liczbie jcwpd regionu wodnego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76065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stan chemiczny i ilościowy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81%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38264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4.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6%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75492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5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13%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5479764"/>
                  </a:ext>
                </a:extLst>
              </a:tr>
            </a:tbl>
          </a:graphicData>
        </a:graphic>
      </p:graphicFrame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019CF708-8479-4570-80F5-81526F06F3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624765"/>
              </p:ext>
            </p:extLst>
          </p:nvPr>
        </p:nvGraphicFramePr>
        <p:xfrm>
          <a:off x="430530" y="1684163"/>
          <a:ext cx="5435600" cy="2148840"/>
        </p:xfrm>
        <a:graphic>
          <a:graphicData uri="http://schemas.openxmlformats.org/drawingml/2006/table">
            <a:tbl>
              <a:tblPr/>
              <a:tblGrid>
                <a:gridCol w="2755900">
                  <a:extLst>
                    <a:ext uri="{9D8B030D-6E8A-4147-A177-3AD203B41FA5}">
                      <a16:colId xmlns:a16="http://schemas.microsoft.com/office/drawing/2014/main" val="2261683899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69190743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497984"/>
                    </a:ext>
                  </a:extLst>
                </a:gridCol>
              </a:tblGrid>
              <a:tr h="35814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Cele środowiskowe jcwp RW (2022-2027)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Liczba jcwp RW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Udział w ogólnej liczbie jcwp RW regionu wodnego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731582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stan ekologiczny i dobry stan chemiczny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4%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856697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potencjał ekologiczny i dobry stan chemiczny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3%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0218109"/>
                  </a:ext>
                </a:extLst>
              </a:tr>
              <a:tr h="28194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zapewnienie drożności cieku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57%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4488778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4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238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85%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6896603"/>
                  </a:ext>
                </a:extLst>
              </a:tr>
              <a:tr h="28194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5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69%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6944194"/>
                  </a:ext>
                </a:extLst>
              </a:tr>
            </a:tbl>
          </a:graphicData>
        </a:graphic>
      </p:graphicFrame>
      <p:graphicFrame>
        <p:nvGraphicFramePr>
          <p:cNvPr id="20" name="Tabela 19">
            <a:extLst>
              <a:ext uri="{FF2B5EF4-FFF2-40B4-BE49-F238E27FC236}">
                <a16:creationId xmlns:a16="http://schemas.microsoft.com/office/drawing/2014/main" id="{592DFB4C-58BB-472D-A23D-D9D2404A37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710610"/>
              </p:ext>
            </p:extLst>
          </p:nvPr>
        </p:nvGraphicFramePr>
        <p:xfrm>
          <a:off x="6325872" y="3356206"/>
          <a:ext cx="5435600" cy="1722120"/>
        </p:xfrm>
        <a:graphic>
          <a:graphicData uri="http://schemas.openxmlformats.org/drawingml/2006/table">
            <a:tbl>
              <a:tblPr/>
              <a:tblGrid>
                <a:gridCol w="2755900">
                  <a:extLst>
                    <a:ext uri="{9D8B030D-6E8A-4147-A177-3AD203B41FA5}">
                      <a16:colId xmlns:a16="http://schemas.microsoft.com/office/drawing/2014/main" val="25813043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317579318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3814641737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Cele </a:t>
                      </a:r>
                      <a:r>
                        <a:rPr lang="en-US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środowiskowe</a:t>
                      </a:r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 jcwp LW (2022-2027)</a:t>
                      </a:r>
                      <a:endParaRPr lang="pl-PL" sz="1000" b="1" i="0" u="none" strike="noStrike" dirty="0">
                        <a:solidFill>
                          <a:srgbClr val="FFFFFF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Liczba jcwp LW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Udział w ogólnej liczbie jcwp LW regionu wodnego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70742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potencjał ekologiczny i dobry stan chemiczny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2%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2880102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stan ekologiczny i dobry stan chemiczny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1784461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4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88%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779238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5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46%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4571062"/>
                  </a:ext>
                </a:extLst>
              </a:tr>
            </a:tbl>
          </a:graphicData>
        </a:graphic>
      </p:graphicFrame>
      <p:pic>
        <p:nvPicPr>
          <p:cNvPr id="25" name="Obraz 11">
            <a:extLst>
              <a:ext uri="{FF2B5EF4-FFF2-40B4-BE49-F238E27FC236}">
                <a16:creationId xmlns:a16="http://schemas.microsoft.com/office/drawing/2014/main" id="{94A62ADA-456C-4092-9845-2BF378659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37781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58EB3869-14B9-40A1-B007-3EDFE550F0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618037"/>
              </p:ext>
            </p:extLst>
          </p:nvPr>
        </p:nvGraphicFramePr>
        <p:xfrm>
          <a:off x="6325872" y="1181808"/>
          <a:ext cx="5435600" cy="1619648"/>
        </p:xfrm>
        <a:graphic>
          <a:graphicData uri="http://schemas.openxmlformats.org/drawingml/2006/table">
            <a:tbl>
              <a:tblPr/>
              <a:tblGrid>
                <a:gridCol w="2755900">
                  <a:extLst>
                    <a:ext uri="{9D8B030D-6E8A-4147-A177-3AD203B41FA5}">
                      <a16:colId xmlns:a16="http://schemas.microsoft.com/office/drawing/2014/main" val="2550467518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726063436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3583487303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Cel środowiskowy jcwp RWr (2022-2027)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Liczba jcwp RWr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Udział w ogólnej liczbie jcwp </a:t>
                      </a:r>
                      <a:r>
                        <a:rPr lang="pl-PL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RWr</a:t>
                      </a:r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 regionu wodnego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002078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 potencjał ekologiczny i dobry stan chemiczny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-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8704454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zapewnienie drożności dla migracji ichtiofauny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-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8154824"/>
                  </a:ext>
                </a:extLst>
              </a:tr>
              <a:tr h="263288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odstępstwo z art. 4 ust. 4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4533253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5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01343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3824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4326</Words>
  <Application>Microsoft Office PowerPoint</Application>
  <PresentationFormat>Panoramiczny</PresentationFormat>
  <Paragraphs>623</Paragraphs>
  <Slides>38</Slides>
  <Notes>38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38</vt:i4>
      </vt:variant>
    </vt:vector>
  </HeadingPairs>
  <TitlesOfParts>
    <vt:vector size="44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246</cp:revision>
  <dcterms:created xsi:type="dcterms:W3CDTF">2017-12-14T14:22:37Z</dcterms:created>
  <dcterms:modified xsi:type="dcterms:W3CDTF">2021-05-15T08:12:43Z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